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</p:sldIdLst>
  <p:sldSz cx="6858000" cy="9906000" type="A4"/>
  <p:notesSz cx="6735763" cy="9866313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8DDBB0"/>
    <a:srgbClr val="FFFF99"/>
    <a:srgbClr val="FFCC00"/>
    <a:srgbClr val="FFCC66"/>
    <a:srgbClr val="3333CC"/>
    <a:srgbClr val="6666FF"/>
    <a:srgbClr val="66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500" autoAdjust="0"/>
    <p:restoredTop sz="89964" autoAdjust="0"/>
  </p:normalViewPr>
  <p:slideViewPr>
    <p:cSldViewPr>
      <p:cViewPr>
        <p:scale>
          <a:sx n="87" d="100"/>
          <a:sy n="87" d="100"/>
        </p:scale>
        <p:origin x="-2442" y="-1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64E78-11AF-4A3E-A4A1-CACD58CC0CD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2459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B80F6-586D-41D4-8589-29A685E12B6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506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E4030-4821-4F8D-8BF4-1876A607069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3011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53E11-BFED-42E8-808D-010B173B13D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4433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C86F0-549A-411A-A233-BED3073EB0F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0620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005A7-3372-4C6A-9EB7-565313422C5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91255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8F465-2F21-454E-A0D8-EE9D9B4EAC4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796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50548-1980-4226-8D5F-67EA059BBCA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811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8FEF0-F160-4431-9592-D56D0693218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94324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38FF0-91D1-47D4-A7F3-B63CA1736B8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7828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888DB-1B92-44FA-9193-59CADD58C22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9468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EFDC18C-F108-41F5-93A1-B770D6CAB7B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5" Type="http://schemas.openxmlformats.org/officeDocument/2006/relationships/image" Target="../media/image1.wmf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4.png"/><Relationship Id="rId3" Type="http://schemas.openxmlformats.org/officeDocument/2006/relationships/image" Target="../media/image26.wmf"/><Relationship Id="rId21" Type="http://schemas.openxmlformats.org/officeDocument/2006/relationships/image" Target="../media/image39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5.png"/><Relationship Id="rId20" Type="http://schemas.openxmlformats.org/officeDocument/2006/relationships/image" Target="../media/image12.png"/><Relationship Id="rId29" Type="http://schemas.openxmlformats.org/officeDocument/2006/relationships/image" Target="../media/image4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wmf"/><Relationship Id="rId11" Type="http://schemas.openxmlformats.org/officeDocument/2006/relationships/image" Target="../media/image30.png"/><Relationship Id="rId24" Type="http://schemas.openxmlformats.org/officeDocument/2006/relationships/image" Target="../media/image42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34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10" Type="http://schemas.openxmlformats.org/officeDocument/2006/relationships/image" Target="../media/image3.png"/><Relationship Id="rId19" Type="http://schemas.openxmlformats.org/officeDocument/2006/relationships/image" Target="../media/image38.png"/><Relationship Id="rId4" Type="http://schemas.openxmlformats.org/officeDocument/2006/relationships/image" Target="../media/image2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descr="横線 (太)"/>
          <p:cNvSpPr>
            <a:spLocks noChangeArrowheads="1"/>
          </p:cNvSpPr>
          <p:nvPr/>
        </p:nvSpPr>
        <p:spPr bwMode="auto">
          <a:xfrm>
            <a:off x="0" y="1352550"/>
            <a:ext cx="6858000" cy="8553450"/>
          </a:xfrm>
          <a:prstGeom prst="rect">
            <a:avLst/>
          </a:prstGeom>
          <a:pattFill prst="dkHorz">
            <a:fgClr>
              <a:srgbClr val="ABC1FF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280194" y="1568624"/>
            <a:ext cx="6408738" cy="7416800"/>
          </a:xfrm>
          <a:prstGeom prst="roundRect">
            <a:avLst>
              <a:gd name="adj" fmla="val 2361"/>
            </a:avLst>
          </a:prstGeom>
          <a:solidFill>
            <a:schemeClr val="bg1"/>
          </a:solidFill>
          <a:ln w="57150" cmpd="thickThin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ja-JP" dirty="0"/>
          </a:p>
        </p:txBody>
      </p:sp>
      <p:sp>
        <p:nvSpPr>
          <p:cNvPr id="19494" name="AutoShape 38"/>
          <p:cNvSpPr>
            <a:spLocks noChangeArrowheads="1"/>
          </p:cNvSpPr>
          <p:nvPr/>
        </p:nvSpPr>
        <p:spPr bwMode="auto">
          <a:xfrm>
            <a:off x="269875" y="9105900"/>
            <a:ext cx="6337300" cy="647700"/>
          </a:xfrm>
          <a:prstGeom prst="roundRect">
            <a:avLst>
              <a:gd name="adj" fmla="val 3431"/>
            </a:avLst>
          </a:prstGeom>
          <a:solidFill>
            <a:schemeClr val="bg1"/>
          </a:solidFill>
          <a:ln w="254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19495" name="Text Box 39"/>
          <p:cNvSpPr txBox="1">
            <a:spLocks noChangeArrowheads="1"/>
          </p:cNvSpPr>
          <p:nvPr/>
        </p:nvSpPr>
        <p:spPr bwMode="auto">
          <a:xfrm>
            <a:off x="342900" y="9178925"/>
            <a:ext cx="12954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en-US" altLang="ja-JP" sz="1200">
                <a:latin typeface="HGP創英角ｺﾞｼｯｸUB" pitchFamily="50" charset="-128"/>
                <a:ea typeface="HGP創英角ｺﾞｼｯｸUB" pitchFamily="50" charset="-128"/>
              </a:rPr>
              <a:t>■</a:t>
            </a:r>
            <a:r>
              <a:rPr lang="ja-JP" altLang="en-US" sz="1200">
                <a:latin typeface="HGP創英角ｺﾞｼｯｸUB" pitchFamily="50" charset="-128"/>
                <a:ea typeface="HGP創英角ｺﾞｼｯｸUB" pitchFamily="50" charset="-128"/>
              </a:rPr>
              <a:t>お問合せは・・・</a:t>
            </a:r>
          </a:p>
        </p:txBody>
      </p:sp>
      <p:sp>
        <p:nvSpPr>
          <p:cNvPr id="19504" name="Rectangle 48"/>
          <p:cNvSpPr>
            <a:spLocks noChangeArrowheads="1"/>
          </p:cNvSpPr>
          <p:nvPr/>
        </p:nvSpPr>
        <p:spPr bwMode="auto">
          <a:xfrm>
            <a:off x="3254837" y="2686513"/>
            <a:ext cx="1064995" cy="436562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9505" name="WordArt 49"/>
          <p:cNvSpPr>
            <a:spLocks noChangeArrowheads="1" noChangeShapeType="1" noTextEdit="1"/>
          </p:cNvSpPr>
          <p:nvPr/>
        </p:nvSpPr>
        <p:spPr bwMode="auto">
          <a:xfrm>
            <a:off x="3321036" y="2859269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9506" name="WordArt 50"/>
          <p:cNvSpPr>
            <a:spLocks noChangeArrowheads="1" noChangeShapeType="1" noTextEdit="1"/>
          </p:cNvSpPr>
          <p:nvPr/>
        </p:nvSpPr>
        <p:spPr bwMode="auto">
          <a:xfrm>
            <a:off x="4194123" y="2908175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grpSp>
        <p:nvGrpSpPr>
          <p:cNvPr id="19507" name="Group 51"/>
          <p:cNvGrpSpPr>
            <a:grpSpLocks/>
          </p:cNvGrpSpPr>
          <p:nvPr/>
        </p:nvGrpSpPr>
        <p:grpSpPr bwMode="auto">
          <a:xfrm>
            <a:off x="3245054" y="2650968"/>
            <a:ext cx="832485" cy="180668"/>
            <a:chOff x="-1599" y="2799"/>
            <a:chExt cx="662" cy="186"/>
          </a:xfrm>
        </p:grpSpPr>
        <p:sp>
          <p:nvSpPr>
            <p:cNvPr id="19508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19509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510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pic>
        <p:nvPicPr>
          <p:cNvPr id="19579" name="Picture 123" descr="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174625"/>
            <a:ext cx="12239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80" name="WordArt 124"/>
          <p:cNvSpPr>
            <a:spLocks noChangeArrowheads="1" noChangeShapeType="1" noTextEdit="1"/>
          </p:cNvSpPr>
          <p:nvPr/>
        </p:nvSpPr>
        <p:spPr bwMode="auto">
          <a:xfrm>
            <a:off x="2852738" y="809625"/>
            <a:ext cx="3673475" cy="446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kern="1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せるプロジェクター</a:t>
            </a:r>
          </a:p>
        </p:txBody>
      </p:sp>
      <p:graphicFrame>
        <p:nvGraphicFramePr>
          <p:cNvPr id="19581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882249"/>
              </p:ext>
            </p:extLst>
          </p:nvPr>
        </p:nvGraphicFramePr>
        <p:xfrm>
          <a:off x="5622588" y="177070"/>
          <a:ext cx="111601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57" r:id="rId4" imgW="1378080" imgH="311040" progId="">
                  <p:embed/>
                </p:oleObj>
              </mc:Choice>
              <mc:Fallback>
                <p:oleObj r:id="rId4" imgW="1378080" imgH="311040" progId="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2588" y="177070"/>
                        <a:ext cx="1116012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582" name="Picture 126" descr="NP610_0824_2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87313"/>
            <a:ext cx="1331913" cy="126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6" y="1654133"/>
            <a:ext cx="2498798" cy="774437"/>
          </a:xfrm>
          <a:prstGeom prst="rect">
            <a:avLst/>
          </a:prstGeom>
        </p:spPr>
      </p:pic>
      <p:sp>
        <p:nvSpPr>
          <p:cNvPr id="69" name="Line 31"/>
          <p:cNvSpPr>
            <a:spLocks noChangeShapeType="1"/>
          </p:cNvSpPr>
          <p:nvPr/>
        </p:nvSpPr>
        <p:spPr bwMode="auto">
          <a:xfrm>
            <a:off x="455613" y="5536510"/>
            <a:ext cx="6057900" cy="0"/>
          </a:xfrm>
          <a:prstGeom prst="line">
            <a:avLst/>
          </a:prstGeom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407733" y="2451523"/>
            <a:ext cx="2373568" cy="194988"/>
            <a:chOff x="985838" y="2645693"/>
            <a:chExt cx="7551737" cy="594742"/>
          </a:xfrm>
        </p:grpSpPr>
        <p:pic>
          <p:nvPicPr>
            <p:cNvPr id="19600" name="Picture 14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838" y="2648744"/>
              <a:ext cx="2457450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01" name="Picture 14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2025" y="2668935"/>
              <a:ext cx="246697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02" name="Picture 14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025" y="2645693"/>
              <a:ext cx="249555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605" name="Picture 149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46"/>
          <a:stretch/>
        </p:blipFill>
        <p:spPr bwMode="auto">
          <a:xfrm>
            <a:off x="3271190" y="1639207"/>
            <a:ext cx="3299473" cy="103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Rectangle 48"/>
          <p:cNvSpPr>
            <a:spLocks noChangeArrowheads="1"/>
          </p:cNvSpPr>
          <p:nvPr/>
        </p:nvSpPr>
        <p:spPr bwMode="auto">
          <a:xfrm>
            <a:off x="4383896" y="2686513"/>
            <a:ext cx="1068991" cy="436562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2" name="Rectangle 48"/>
          <p:cNvSpPr>
            <a:spLocks noChangeArrowheads="1"/>
          </p:cNvSpPr>
          <p:nvPr/>
        </p:nvSpPr>
        <p:spPr bwMode="auto">
          <a:xfrm>
            <a:off x="5518611" y="2686513"/>
            <a:ext cx="1079039" cy="436562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75" name="Group 51"/>
          <p:cNvGrpSpPr>
            <a:grpSpLocks/>
          </p:cNvGrpSpPr>
          <p:nvPr/>
        </p:nvGrpSpPr>
        <p:grpSpPr bwMode="auto">
          <a:xfrm>
            <a:off x="4364135" y="2650968"/>
            <a:ext cx="898424" cy="180668"/>
            <a:chOff x="-1599" y="2799"/>
            <a:chExt cx="662" cy="186"/>
          </a:xfrm>
        </p:grpSpPr>
        <p:sp>
          <p:nvSpPr>
            <p:cNvPr id="76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77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grpSp>
        <p:nvGrpSpPr>
          <p:cNvPr id="79" name="Group 51"/>
          <p:cNvGrpSpPr>
            <a:grpSpLocks/>
          </p:cNvGrpSpPr>
          <p:nvPr/>
        </p:nvGrpSpPr>
        <p:grpSpPr bwMode="auto">
          <a:xfrm>
            <a:off x="5509938" y="2650968"/>
            <a:ext cx="898424" cy="180668"/>
            <a:chOff x="-1599" y="2799"/>
            <a:chExt cx="662" cy="186"/>
          </a:xfrm>
        </p:grpSpPr>
        <p:sp>
          <p:nvSpPr>
            <p:cNvPr id="80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81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2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91" name="WordArt 49"/>
          <p:cNvSpPr>
            <a:spLocks noChangeArrowheads="1" noChangeShapeType="1" noTextEdit="1"/>
          </p:cNvSpPr>
          <p:nvPr/>
        </p:nvSpPr>
        <p:spPr bwMode="auto">
          <a:xfrm>
            <a:off x="4435809" y="2870202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92" name="WordArt 50"/>
          <p:cNvSpPr>
            <a:spLocks noChangeArrowheads="1" noChangeShapeType="1" noTextEdit="1"/>
          </p:cNvSpPr>
          <p:nvPr/>
        </p:nvSpPr>
        <p:spPr bwMode="auto">
          <a:xfrm>
            <a:off x="5308896" y="2919108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93" name="WordArt 49"/>
          <p:cNvSpPr>
            <a:spLocks noChangeArrowheads="1" noChangeShapeType="1" noTextEdit="1"/>
          </p:cNvSpPr>
          <p:nvPr/>
        </p:nvSpPr>
        <p:spPr bwMode="auto">
          <a:xfrm>
            <a:off x="5566912" y="2859524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94" name="WordArt 50"/>
          <p:cNvSpPr>
            <a:spLocks noChangeArrowheads="1" noChangeShapeType="1" noTextEdit="1"/>
          </p:cNvSpPr>
          <p:nvPr/>
        </p:nvSpPr>
        <p:spPr bwMode="auto">
          <a:xfrm>
            <a:off x="6449524" y="2908430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pic>
        <p:nvPicPr>
          <p:cNvPr id="19611" name="Picture 155" descr="N:\12.販売促進\60：製品画像・ロゴ\プロジェクター画像\chopin\スタンダード\PNG\M402W_slant_a_j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65" y="2709745"/>
            <a:ext cx="1866768" cy="79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12" name="Picture 15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778" y="3959986"/>
            <a:ext cx="1429311" cy="108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13" name="Picture 15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977" y="4024509"/>
            <a:ext cx="1311273" cy="9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図 10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02" y="3727930"/>
            <a:ext cx="2043919" cy="757145"/>
          </a:xfrm>
          <a:prstGeom prst="rect">
            <a:avLst/>
          </a:prstGeom>
        </p:spPr>
      </p:pic>
      <p:grpSp>
        <p:nvGrpSpPr>
          <p:cNvPr id="105" name="グループ化 104"/>
          <p:cNvGrpSpPr/>
          <p:nvPr/>
        </p:nvGrpSpPr>
        <p:grpSpPr>
          <a:xfrm>
            <a:off x="430003" y="4515585"/>
            <a:ext cx="1690756" cy="198142"/>
            <a:chOff x="-1556225" y="5183669"/>
            <a:chExt cx="7965155" cy="933450"/>
          </a:xfrm>
        </p:grpSpPr>
        <p:pic>
          <p:nvPicPr>
            <p:cNvPr id="106" name="Picture 11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6225" y="5183669"/>
              <a:ext cx="3952875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Picture 11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5105" y="5183669"/>
              <a:ext cx="3933825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618" name="Picture 162" descr="N:\12.販売促進\60：製品画像・ロゴ\プロジェクター画像\chopin\短焦点レンズ\PNG\M352WS_slant_a_j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4" y="4735535"/>
            <a:ext cx="1800572" cy="77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21" name="Picture 16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91" y="7656366"/>
            <a:ext cx="5192102" cy="97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22" name="Picture 16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126" y="7656366"/>
            <a:ext cx="991336" cy="96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49" y="5638542"/>
            <a:ext cx="2735465" cy="850382"/>
          </a:xfrm>
          <a:prstGeom prst="rect">
            <a:avLst/>
          </a:prstGeom>
        </p:spPr>
      </p:pic>
      <p:grpSp>
        <p:nvGrpSpPr>
          <p:cNvPr id="8" name="グループ化 7"/>
          <p:cNvGrpSpPr/>
          <p:nvPr/>
        </p:nvGrpSpPr>
        <p:grpSpPr>
          <a:xfrm>
            <a:off x="402190" y="6518126"/>
            <a:ext cx="2522753" cy="186453"/>
            <a:chOff x="159413" y="5134344"/>
            <a:chExt cx="6959275" cy="514350"/>
          </a:xfrm>
        </p:grpSpPr>
        <p:pic>
          <p:nvPicPr>
            <p:cNvPr id="19625" name="Picture 169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413" y="5134344"/>
              <a:ext cx="2276475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26" name="Picture 170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3988" y="5134344"/>
              <a:ext cx="22860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627" name="Picture 171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3638" y="5134344"/>
              <a:ext cx="230505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図 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464" y="5591422"/>
            <a:ext cx="2062442" cy="114932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983" y="6542144"/>
            <a:ext cx="1972065" cy="96601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5728944" y="7068251"/>
            <a:ext cx="1034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700" dirty="0"/>
              <a:t>ViewLight®</a:t>
            </a:r>
          </a:p>
          <a:p>
            <a:pPr algn="l"/>
            <a:r>
              <a:rPr kumimoji="1" lang="en-US" altLang="ja-JP" sz="700" dirty="0" smtClean="0"/>
              <a:t>NP-PE401HJD-N2</a:t>
            </a:r>
            <a:endParaRPr kumimoji="1" lang="ja-JP" altLang="en-US" sz="700" dirty="0"/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3846682" y="5694401"/>
            <a:ext cx="1034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700" dirty="0" smtClean="0"/>
              <a:t>ViewLight</a:t>
            </a:r>
            <a:r>
              <a:rPr lang="en-US" altLang="ja-JP" sz="700" dirty="0"/>
              <a:t>®</a:t>
            </a:r>
          </a:p>
          <a:p>
            <a:pPr algn="l"/>
            <a:r>
              <a:rPr lang="en-US" altLang="ja-JP" sz="700" dirty="0"/>
              <a:t>NP- P451WJL-N3</a:t>
            </a:r>
          </a:p>
          <a:p>
            <a:pPr algn="l"/>
            <a:r>
              <a:rPr lang="en-US" altLang="ja-JP" sz="700" dirty="0"/>
              <a:t>NP- P401WJL-N3</a:t>
            </a:r>
          </a:p>
          <a:p>
            <a:pPr algn="l"/>
            <a:r>
              <a:rPr lang="en-US" altLang="ja-JP" sz="700" dirty="0"/>
              <a:t>NP- P501XJL-N3</a:t>
            </a:r>
          </a:p>
          <a:p>
            <a:pPr algn="l"/>
            <a:r>
              <a:rPr lang="en-US" altLang="ja-JP" sz="700" dirty="0"/>
              <a:t>NP- P451XJL-N3</a:t>
            </a:r>
          </a:p>
          <a:p>
            <a:pPr algn="l"/>
            <a:r>
              <a:rPr lang="en-US" altLang="ja-JP" sz="700" dirty="0"/>
              <a:t>NP- PE501XJL-N3</a:t>
            </a:r>
            <a:endParaRPr kumimoji="1" lang="ja-JP" altLang="en-US" sz="7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7463" y="6701464"/>
            <a:ext cx="500858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★インテル</a:t>
            </a:r>
            <a:r>
              <a:rPr lang="en-US" altLang="ja-JP" sz="1100" dirty="0" smtClean="0">
                <a:solidFill>
                  <a:srgbClr val="FF0000"/>
                </a:solidFill>
                <a:latin typeface="+mj-ea"/>
                <a:ea typeface="+mj-ea"/>
              </a:rPr>
              <a:t>®</a:t>
            </a:r>
            <a:r>
              <a:rPr lang="en-US" altLang="ja-JP" sz="1200" b="1" dirty="0" smtClean="0">
                <a:solidFill>
                  <a:srgbClr val="FF0000"/>
                </a:solidFill>
                <a:latin typeface="+mj-ea"/>
                <a:ea typeface="+mj-ea"/>
              </a:rPr>
              <a:t>WiDi</a:t>
            </a:r>
            <a:r>
              <a:rPr lang="ja-JP" altLang="en-US" sz="1200" b="1" dirty="0" smtClean="0">
                <a:solidFill>
                  <a:srgbClr val="FF0000"/>
                </a:solidFill>
                <a:latin typeface="+mj-ea"/>
                <a:ea typeface="+mj-ea"/>
              </a:rPr>
              <a:t>対応ノートＰＣとワイヤレス連携</a:t>
            </a:r>
            <a:r>
              <a:rPr lang="en-US" altLang="ja-JP" sz="900" dirty="0" smtClean="0">
                <a:solidFill>
                  <a:srgbClr val="FF0000"/>
                </a:solidFill>
                <a:latin typeface="+mj-ea"/>
                <a:ea typeface="+mj-ea"/>
              </a:rPr>
              <a:t>※</a:t>
            </a:r>
            <a:endParaRPr lang="en-US" altLang="ja-JP" sz="1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l"/>
            <a:r>
              <a:rPr lang="en-US" altLang="ja-JP" sz="600" dirty="0" smtClean="0"/>
              <a:t>※</a:t>
            </a:r>
            <a:r>
              <a:rPr lang="ja-JP" altLang="en-US" sz="600" dirty="0"/>
              <a:t>別途ワイヤレスレシーバ（</a:t>
            </a:r>
            <a:r>
              <a:rPr lang="en-US" altLang="ja-JP" sz="600" dirty="0"/>
              <a:t>NP01WR2</a:t>
            </a:r>
            <a:r>
              <a:rPr lang="ja-JP" altLang="en-US" sz="600" dirty="0"/>
              <a:t>）</a:t>
            </a:r>
            <a:r>
              <a:rPr lang="ja-JP" altLang="en-US" sz="600" dirty="0" smtClean="0"/>
              <a:t>と取り付ける</a:t>
            </a:r>
            <a:r>
              <a:rPr lang="ja-JP" altLang="en-US" sz="600" dirty="0"/>
              <a:t>ためのケーブルカバーが必要です。</a:t>
            </a:r>
          </a:p>
          <a:p>
            <a:pPr algn="l"/>
            <a:r>
              <a:rPr lang="ja-JP" altLang="en-US" sz="600" dirty="0"/>
              <a:t>（</a:t>
            </a:r>
            <a:r>
              <a:rPr lang="en-US" altLang="ja-JP" sz="600" dirty="0"/>
              <a:t>NP-PE401HJD-N2</a:t>
            </a:r>
            <a:r>
              <a:rPr lang="ja-JP" altLang="en-US" sz="600" dirty="0"/>
              <a:t>のみケーブルカバー標準添付）</a:t>
            </a:r>
            <a:endParaRPr lang="en-US" altLang="ja-JP" sz="6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l"/>
            <a:r>
              <a:rPr lang="ja-JP" altLang="en-US" sz="1200" b="1" dirty="0" smtClean="0">
                <a:solidFill>
                  <a:srgbClr val="FF0000"/>
                </a:solidFill>
              </a:rPr>
              <a:t>★レンズシフト</a:t>
            </a:r>
            <a:r>
              <a:rPr lang="en-US" altLang="ja-JP" sz="900" dirty="0" smtClean="0">
                <a:solidFill>
                  <a:srgbClr val="FF0000"/>
                </a:solidFill>
              </a:rPr>
              <a:t>※</a:t>
            </a:r>
            <a:r>
              <a:rPr lang="ja-JP" altLang="en-US" sz="1200" b="1" dirty="0" smtClean="0">
                <a:solidFill>
                  <a:srgbClr val="FF0000"/>
                </a:solidFill>
              </a:rPr>
              <a:t>と縦横台形歪補正</a:t>
            </a:r>
            <a:r>
              <a:rPr lang="en-US" altLang="ja-JP" sz="1050" dirty="0" smtClean="0">
                <a:solidFill>
                  <a:srgbClr val="FF0000"/>
                </a:solidFill>
              </a:rPr>
              <a:t>※</a:t>
            </a:r>
            <a:r>
              <a:rPr lang="ja-JP" altLang="en-US" sz="1050" dirty="0" smtClean="0">
                <a:solidFill>
                  <a:srgbClr val="FF0000"/>
                </a:solidFill>
              </a:rPr>
              <a:t>　</a:t>
            </a:r>
            <a:r>
              <a:rPr lang="en-US" altLang="ja-JP" sz="600" dirty="0"/>
              <a:t>※NP-PE401HJD-N2</a:t>
            </a:r>
            <a:r>
              <a:rPr lang="ja-JP" altLang="en-US" sz="600" dirty="0"/>
              <a:t>を</a:t>
            </a:r>
            <a:r>
              <a:rPr lang="ja-JP" altLang="en-US" sz="600" dirty="0" smtClean="0"/>
              <a:t>除く</a:t>
            </a:r>
            <a:endParaRPr lang="en-US" altLang="ja-JP" sz="700" dirty="0">
              <a:solidFill>
                <a:srgbClr val="FF3300"/>
              </a:solidFill>
              <a:latin typeface="+mj-ea"/>
            </a:endParaRPr>
          </a:p>
          <a:p>
            <a:pPr algn="l"/>
            <a:r>
              <a:rPr lang="ja-JP" altLang="en-US" sz="1200" b="1" dirty="0" smtClean="0">
                <a:solidFill>
                  <a:srgbClr val="FF0000"/>
                </a:solidFill>
                <a:latin typeface="+mn-ea"/>
                <a:ea typeface="+mn-ea"/>
              </a:rPr>
              <a:t>★</a:t>
            </a:r>
            <a:r>
              <a:rPr lang="ja-JP" altLang="en-US" sz="1200" b="1" dirty="0" smtClean="0">
                <a:solidFill>
                  <a:srgbClr val="FF3300"/>
                </a:solidFill>
                <a:latin typeface="+mj-ea"/>
                <a:ea typeface="+mj-ea"/>
              </a:rPr>
              <a:t>６０００時間</a:t>
            </a:r>
            <a:r>
              <a:rPr lang="en-US" altLang="ja-JP" sz="900" dirty="0" smtClean="0">
                <a:solidFill>
                  <a:srgbClr val="FF3300"/>
                </a:solidFill>
                <a:latin typeface="+mj-ea"/>
                <a:ea typeface="+mj-ea"/>
              </a:rPr>
              <a:t>※</a:t>
            </a:r>
            <a:r>
              <a:rPr lang="ja-JP" altLang="en-US" sz="1200" b="1" dirty="0" smtClean="0">
                <a:solidFill>
                  <a:srgbClr val="FF3300"/>
                </a:solidFill>
                <a:latin typeface="+mj-ea"/>
                <a:ea typeface="+mj-ea"/>
              </a:rPr>
              <a:t>の長寿命ランプ</a:t>
            </a:r>
            <a:endParaRPr lang="en-US" altLang="ja-JP" sz="12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en-US" altLang="ja-JP" sz="600" dirty="0" smtClean="0"/>
              <a:t>※</a:t>
            </a:r>
            <a:r>
              <a:rPr lang="en-US" altLang="ja-JP" sz="600" dirty="0"/>
              <a:t>NP-PE401HJD-N2</a:t>
            </a:r>
            <a:r>
              <a:rPr lang="ja-JP" altLang="en-US" sz="600" dirty="0"/>
              <a:t>を除く。</a:t>
            </a:r>
            <a:r>
              <a:rPr lang="en-US" altLang="ja-JP" sz="600" dirty="0"/>
              <a:t>1</a:t>
            </a:r>
            <a:r>
              <a:rPr lang="ja-JP" altLang="en-US" sz="600" dirty="0"/>
              <a:t>日</a:t>
            </a:r>
            <a:r>
              <a:rPr lang="en-US" altLang="ja-JP" sz="600" dirty="0"/>
              <a:t>5</a:t>
            </a:r>
            <a:r>
              <a:rPr lang="ja-JP" altLang="en-US" sz="600" dirty="0"/>
              <a:t>時間</a:t>
            </a:r>
            <a:r>
              <a:rPr lang="ja-JP" altLang="en-US" sz="600" dirty="0" smtClean="0"/>
              <a:t>、月</a:t>
            </a:r>
            <a:r>
              <a:rPr lang="en-US" altLang="ja-JP" sz="600" dirty="0"/>
              <a:t>20</a:t>
            </a:r>
            <a:r>
              <a:rPr lang="ja-JP" altLang="en-US" sz="600" dirty="0"/>
              <a:t>日間の使用で</a:t>
            </a:r>
            <a:r>
              <a:rPr lang="en-US" altLang="ja-JP" sz="600" dirty="0"/>
              <a:t>5</a:t>
            </a:r>
            <a:r>
              <a:rPr lang="ja-JP" altLang="en-US" sz="600" dirty="0"/>
              <a:t>年も使い続けることができます</a:t>
            </a:r>
            <a:r>
              <a:rPr lang="ja-JP" altLang="en-US" sz="600" dirty="0" smtClean="0"/>
              <a:t>。（</a:t>
            </a:r>
            <a:r>
              <a:rPr lang="ja-JP" altLang="en-US" sz="600" dirty="0"/>
              <a:t>輝度保証期間ではありません）</a:t>
            </a:r>
            <a:endParaRPr lang="en-US" altLang="ja-JP" sz="600" b="1" dirty="0" smtClean="0">
              <a:solidFill>
                <a:srgbClr val="FF3300"/>
              </a:solidFill>
              <a:latin typeface="+mj-ea"/>
              <a:ea typeface="+mj-ea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185" y="5648325"/>
            <a:ext cx="721111" cy="615873"/>
          </a:xfrm>
          <a:prstGeom prst="rect">
            <a:avLst/>
          </a:prstGeom>
        </p:spPr>
      </p:pic>
      <p:sp>
        <p:nvSpPr>
          <p:cNvPr id="124" name="Rectangle 48"/>
          <p:cNvSpPr>
            <a:spLocks noChangeArrowheads="1"/>
          </p:cNvSpPr>
          <p:nvPr/>
        </p:nvSpPr>
        <p:spPr bwMode="auto">
          <a:xfrm>
            <a:off x="291830" y="8641531"/>
            <a:ext cx="1064995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25" name="WordArt 49"/>
          <p:cNvSpPr>
            <a:spLocks noChangeArrowheads="1" noChangeShapeType="1" noTextEdit="1"/>
          </p:cNvSpPr>
          <p:nvPr/>
        </p:nvSpPr>
        <p:spPr bwMode="auto">
          <a:xfrm>
            <a:off x="348504" y="8689156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26" name="WordArt 50"/>
          <p:cNvSpPr>
            <a:spLocks noChangeArrowheads="1" noChangeShapeType="1" noTextEdit="1"/>
          </p:cNvSpPr>
          <p:nvPr/>
        </p:nvSpPr>
        <p:spPr bwMode="auto">
          <a:xfrm>
            <a:off x="1221591" y="8757112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45" name="Rectangle 48"/>
          <p:cNvSpPr>
            <a:spLocks noChangeArrowheads="1"/>
          </p:cNvSpPr>
          <p:nvPr/>
        </p:nvSpPr>
        <p:spPr bwMode="auto">
          <a:xfrm>
            <a:off x="1374903" y="8631302"/>
            <a:ext cx="1064995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6" name="WordArt 49"/>
          <p:cNvSpPr>
            <a:spLocks noChangeArrowheads="1" noChangeShapeType="1" noTextEdit="1"/>
          </p:cNvSpPr>
          <p:nvPr/>
        </p:nvSpPr>
        <p:spPr bwMode="auto">
          <a:xfrm>
            <a:off x="1431577" y="8678927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47" name="WordArt 50"/>
          <p:cNvSpPr>
            <a:spLocks noChangeArrowheads="1" noChangeShapeType="1" noTextEdit="1"/>
          </p:cNvSpPr>
          <p:nvPr/>
        </p:nvSpPr>
        <p:spPr bwMode="auto">
          <a:xfrm>
            <a:off x="2304664" y="8746883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48" name="Rectangle 48"/>
          <p:cNvSpPr>
            <a:spLocks noChangeArrowheads="1"/>
          </p:cNvSpPr>
          <p:nvPr/>
        </p:nvSpPr>
        <p:spPr bwMode="auto">
          <a:xfrm>
            <a:off x="2453605" y="8630982"/>
            <a:ext cx="1064995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9" name="WordArt 49"/>
          <p:cNvSpPr>
            <a:spLocks noChangeArrowheads="1" noChangeShapeType="1" noTextEdit="1"/>
          </p:cNvSpPr>
          <p:nvPr/>
        </p:nvSpPr>
        <p:spPr bwMode="auto">
          <a:xfrm>
            <a:off x="2510279" y="8678607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50" name="WordArt 50"/>
          <p:cNvSpPr>
            <a:spLocks noChangeArrowheads="1" noChangeShapeType="1" noTextEdit="1"/>
          </p:cNvSpPr>
          <p:nvPr/>
        </p:nvSpPr>
        <p:spPr bwMode="auto">
          <a:xfrm>
            <a:off x="3383366" y="8746563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51" name="Rectangle 48"/>
          <p:cNvSpPr>
            <a:spLocks noChangeArrowheads="1"/>
          </p:cNvSpPr>
          <p:nvPr/>
        </p:nvSpPr>
        <p:spPr bwMode="auto">
          <a:xfrm>
            <a:off x="3534916" y="8630584"/>
            <a:ext cx="1064995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52" name="WordArt 49"/>
          <p:cNvSpPr>
            <a:spLocks noChangeArrowheads="1" noChangeShapeType="1" noTextEdit="1"/>
          </p:cNvSpPr>
          <p:nvPr/>
        </p:nvSpPr>
        <p:spPr bwMode="auto">
          <a:xfrm>
            <a:off x="3591590" y="8678209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53" name="WordArt 50"/>
          <p:cNvSpPr>
            <a:spLocks noChangeArrowheads="1" noChangeShapeType="1" noTextEdit="1"/>
          </p:cNvSpPr>
          <p:nvPr/>
        </p:nvSpPr>
        <p:spPr bwMode="auto">
          <a:xfrm>
            <a:off x="4464677" y="8746165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54" name="Rectangle 48"/>
          <p:cNvSpPr>
            <a:spLocks noChangeArrowheads="1"/>
          </p:cNvSpPr>
          <p:nvPr/>
        </p:nvSpPr>
        <p:spPr bwMode="auto">
          <a:xfrm>
            <a:off x="4595986" y="8625408"/>
            <a:ext cx="1064995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55" name="WordArt 49"/>
          <p:cNvSpPr>
            <a:spLocks noChangeArrowheads="1" noChangeShapeType="1" noTextEdit="1"/>
          </p:cNvSpPr>
          <p:nvPr/>
        </p:nvSpPr>
        <p:spPr bwMode="auto">
          <a:xfrm>
            <a:off x="4652660" y="8673033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56" name="WordArt 50"/>
          <p:cNvSpPr>
            <a:spLocks noChangeArrowheads="1" noChangeShapeType="1" noTextEdit="1"/>
          </p:cNvSpPr>
          <p:nvPr/>
        </p:nvSpPr>
        <p:spPr bwMode="auto">
          <a:xfrm>
            <a:off x="5525747" y="8740989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57" name="Rectangle 48"/>
          <p:cNvSpPr>
            <a:spLocks noChangeArrowheads="1"/>
          </p:cNvSpPr>
          <p:nvPr/>
        </p:nvSpPr>
        <p:spPr bwMode="auto">
          <a:xfrm>
            <a:off x="5676373" y="8614826"/>
            <a:ext cx="1012559" cy="263806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58" name="WordArt 49"/>
          <p:cNvSpPr>
            <a:spLocks noChangeArrowheads="1" noChangeShapeType="1" noTextEdit="1"/>
          </p:cNvSpPr>
          <p:nvPr/>
        </p:nvSpPr>
        <p:spPr bwMode="auto">
          <a:xfrm>
            <a:off x="5733256" y="8662451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59" name="WordArt 50"/>
          <p:cNvSpPr>
            <a:spLocks noChangeArrowheads="1" noChangeShapeType="1" noTextEdit="1"/>
          </p:cNvSpPr>
          <p:nvPr/>
        </p:nvSpPr>
        <p:spPr bwMode="auto">
          <a:xfrm>
            <a:off x="6558548" y="8730407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363685" y="4048518"/>
            <a:ext cx="1321751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◎見やすい明るさ</a:t>
            </a:r>
            <a:endParaRPr lang="ja-JP" altLang="en-US" sz="1100" b="1" dirty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　  </a:t>
            </a:r>
            <a:r>
              <a:rPr lang="en-US" altLang="ja-JP" sz="1100" b="1" dirty="0" smtClean="0">
                <a:solidFill>
                  <a:srgbClr val="FF3300"/>
                </a:solidFill>
                <a:latin typeface="+mj-ea"/>
                <a:ea typeface="+mj-ea"/>
              </a:rPr>
              <a:t>3500</a:t>
            </a:r>
            <a:r>
              <a:rPr lang="en-US" altLang="ja-JP" sz="900" dirty="0" smtClean="0">
                <a:solidFill>
                  <a:srgbClr val="FF3300"/>
                </a:solidFill>
                <a:latin typeface="+mj-ea"/>
                <a:ea typeface="+mj-ea"/>
              </a:rPr>
              <a:t>※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ルーメン</a:t>
            </a:r>
            <a:endParaRPr lang="en-US" altLang="ja-JP" sz="11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en-US" altLang="ja-JP" sz="600" dirty="0"/>
              <a:t>※NP-M352WSJD-N3</a:t>
            </a:r>
            <a:r>
              <a:rPr lang="ja-JP" altLang="en-US" sz="600" dirty="0"/>
              <a:t>の場合</a:t>
            </a:r>
            <a:r>
              <a:rPr lang="ja-JP" altLang="en-US" sz="600" dirty="0" smtClean="0"/>
              <a:t>。</a:t>
            </a:r>
            <a:endParaRPr lang="en-US" altLang="ja-JP" sz="600" dirty="0" smtClean="0"/>
          </a:p>
          <a:p>
            <a:pPr algn="l"/>
            <a:endParaRPr lang="en-US" altLang="ja-JP" sz="7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◎投</a:t>
            </a:r>
            <a:r>
              <a:rPr lang="ja-JP" altLang="en-US" sz="1100" b="1" dirty="0">
                <a:solidFill>
                  <a:srgbClr val="FF3300"/>
                </a:solidFill>
                <a:latin typeface="+mj-ea"/>
                <a:ea typeface="+mj-ea"/>
              </a:rPr>
              <a:t>写画面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に</a:t>
            </a:r>
            <a:endParaRPr lang="en-US" altLang="ja-JP" sz="11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   直接描き込める</a:t>
            </a:r>
            <a:endParaRPr lang="en-US" altLang="ja-JP" sz="11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zh-TW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   電子黒板機能</a:t>
            </a:r>
            <a:r>
              <a:rPr lang="en-US" altLang="zh-TW" sz="900" dirty="0" smtClean="0">
                <a:solidFill>
                  <a:srgbClr val="FF3300"/>
                </a:solidFill>
                <a:latin typeface="+mj-ea"/>
                <a:ea typeface="+mj-ea"/>
              </a:rPr>
              <a:t>※</a:t>
            </a:r>
          </a:p>
          <a:p>
            <a:pPr algn="l"/>
            <a:r>
              <a:rPr lang="en-US" altLang="ja-JP" sz="600" dirty="0"/>
              <a:t>※</a:t>
            </a:r>
            <a:r>
              <a:rPr lang="ja-JP" altLang="en-US" sz="600" dirty="0"/>
              <a:t>オプションの電子黒板キット </a:t>
            </a:r>
            <a:r>
              <a:rPr lang="ja-JP" altLang="en-US" sz="600" dirty="0" smtClean="0"/>
              <a:t>　</a:t>
            </a:r>
            <a:endParaRPr lang="en-US" altLang="ja-JP" sz="600" dirty="0" smtClean="0"/>
          </a:p>
          <a:p>
            <a:pPr algn="l"/>
            <a:r>
              <a:rPr lang="ja-JP" altLang="en-US" sz="600" dirty="0"/>
              <a:t>　</a:t>
            </a:r>
            <a:r>
              <a:rPr lang="ja-JP" altLang="en-US" sz="600" dirty="0" smtClean="0"/>
              <a:t>　</a:t>
            </a:r>
            <a:r>
              <a:rPr lang="en-US" altLang="ja-JP" sz="600" dirty="0" smtClean="0"/>
              <a:t>NP03Wi</a:t>
            </a:r>
            <a:r>
              <a:rPr lang="ja-JP" altLang="en-US" sz="600" dirty="0"/>
              <a:t>が必要です。</a:t>
            </a:r>
            <a:endParaRPr kumimoji="1" lang="ja-JP" altLang="en-US" sz="6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174266" y="3096747"/>
            <a:ext cx="366468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1100" b="1" dirty="0" smtClean="0">
                <a:solidFill>
                  <a:srgbClr val="FF3300"/>
                </a:solidFill>
              </a:rPr>
              <a:t>◎消費</a:t>
            </a:r>
            <a:r>
              <a:rPr lang="ja-JP" altLang="en-US" sz="1100" b="1" dirty="0">
                <a:solidFill>
                  <a:srgbClr val="FF3300"/>
                </a:solidFill>
              </a:rPr>
              <a:t>電力</a:t>
            </a:r>
            <a:r>
              <a:rPr lang="ja-JP" altLang="en-US" sz="1100" b="1" dirty="0" smtClean="0">
                <a:solidFill>
                  <a:srgbClr val="FF3300"/>
                </a:solidFill>
              </a:rPr>
              <a:t>をオートエコモードで自動的</a:t>
            </a:r>
            <a:r>
              <a:rPr lang="ja-JP" altLang="en-US" sz="1100" b="1" dirty="0">
                <a:solidFill>
                  <a:srgbClr val="FF3300"/>
                </a:solidFill>
              </a:rPr>
              <a:t>に</a:t>
            </a:r>
            <a:r>
              <a:rPr lang="ja-JP" altLang="en-US" sz="1100" b="1" dirty="0" smtClean="0">
                <a:solidFill>
                  <a:srgbClr val="FF3300"/>
                </a:solidFill>
              </a:rPr>
              <a:t>削減</a:t>
            </a:r>
            <a:endParaRPr lang="en-US" altLang="ja-JP" sz="1100" b="1" dirty="0" smtClean="0">
              <a:solidFill>
                <a:srgbClr val="FF3300"/>
              </a:solidFill>
            </a:endParaRPr>
          </a:p>
          <a:p>
            <a:pPr algn="l"/>
            <a:r>
              <a:rPr lang="ja-JP" altLang="en-US" sz="1100" b="1" dirty="0">
                <a:solidFill>
                  <a:srgbClr val="FF3300"/>
                </a:solidFill>
                <a:latin typeface="+mj-ea"/>
                <a:ea typeface="+mj-ea"/>
              </a:rPr>
              <a:t>◎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最大</a:t>
            </a:r>
            <a:r>
              <a:rPr lang="en-US" altLang="ja-JP" sz="1100" b="1" dirty="0" smtClean="0">
                <a:solidFill>
                  <a:srgbClr val="FF3300"/>
                </a:solidFill>
                <a:latin typeface="+mj-ea"/>
                <a:ea typeface="+mj-ea"/>
              </a:rPr>
              <a:t>8000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時間</a:t>
            </a:r>
            <a:r>
              <a:rPr lang="en-US" altLang="ja-JP" sz="900" dirty="0">
                <a:solidFill>
                  <a:srgbClr val="FF3300"/>
                </a:solidFill>
                <a:latin typeface="+mj-ea"/>
                <a:ea typeface="+mj-ea"/>
              </a:rPr>
              <a:t>※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の長寿</a:t>
            </a:r>
            <a:r>
              <a:rPr lang="ja-JP" altLang="en-US" sz="1100" b="1" dirty="0">
                <a:solidFill>
                  <a:srgbClr val="FF3300"/>
                </a:solidFill>
                <a:latin typeface="+mj-ea"/>
                <a:ea typeface="+mj-ea"/>
              </a:rPr>
              <a:t>命</a:t>
            </a:r>
            <a:r>
              <a:rPr lang="ja-JP" altLang="en-US" sz="1100" b="1" dirty="0" smtClean="0">
                <a:solidFill>
                  <a:srgbClr val="FF3300"/>
                </a:solidFill>
                <a:latin typeface="+mj-ea"/>
                <a:ea typeface="+mj-ea"/>
              </a:rPr>
              <a:t>ランプ</a:t>
            </a:r>
            <a:endParaRPr lang="en-US" altLang="ja-JP" sz="1100" b="1" dirty="0" smtClean="0">
              <a:solidFill>
                <a:srgbClr val="FF3300"/>
              </a:solidFill>
              <a:latin typeface="+mj-ea"/>
              <a:ea typeface="+mj-ea"/>
            </a:endParaRPr>
          </a:p>
          <a:p>
            <a:pPr algn="l"/>
            <a:r>
              <a:rPr lang="en-US" altLang="ja-JP" sz="600" dirty="0"/>
              <a:t>※</a:t>
            </a:r>
            <a:r>
              <a:rPr lang="ja-JP" altLang="en-US" sz="600" dirty="0"/>
              <a:t>エコモード</a:t>
            </a:r>
            <a:r>
              <a:rPr lang="en-US" altLang="ja-JP" sz="600" dirty="0"/>
              <a:t>2</a:t>
            </a:r>
            <a:r>
              <a:rPr lang="ja-JP" altLang="en-US" sz="600" dirty="0"/>
              <a:t>時。</a:t>
            </a:r>
            <a:r>
              <a:rPr lang="en-US" altLang="ja-JP" sz="600" dirty="0"/>
              <a:t>1</a:t>
            </a:r>
            <a:r>
              <a:rPr lang="ja-JP" altLang="en-US" sz="600" dirty="0"/>
              <a:t>日</a:t>
            </a:r>
            <a:r>
              <a:rPr lang="en-US" altLang="ja-JP" sz="600" dirty="0"/>
              <a:t>5</a:t>
            </a:r>
            <a:r>
              <a:rPr lang="ja-JP" altLang="en-US" sz="600" dirty="0"/>
              <a:t>時間、月</a:t>
            </a:r>
            <a:r>
              <a:rPr lang="en-US" altLang="ja-JP" sz="600" dirty="0"/>
              <a:t>20</a:t>
            </a:r>
            <a:r>
              <a:rPr lang="ja-JP" altLang="en-US" sz="600" dirty="0"/>
              <a:t>日間の使用</a:t>
            </a:r>
            <a:r>
              <a:rPr lang="ja-JP" altLang="en-US" sz="600" dirty="0" smtClean="0"/>
              <a:t>で</a:t>
            </a:r>
            <a:r>
              <a:rPr lang="en-US" altLang="ja-JP" sz="600" dirty="0" smtClean="0"/>
              <a:t>6</a:t>
            </a:r>
            <a:r>
              <a:rPr lang="ja-JP" altLang="en-US" sz="600" dirty="0"/>
              <a:t>年</a:t>
            </a:r>
            <a:r>
              <a:rPr lang="en-US" altLang="ja-JP" sz="600" dirty="0"/>
              <a:t>8</a:t>
            </a:r>
            <a:r>
              <a:rPr lang="ja-JP" altLang="en-US" sz="600" dirty="0"/>
              <a:t>ヵ月も使い続ける</a:t>
            </a:r>
            <a:r>
              <a:rPr lang="ja-JP" altLang="en-US" sz="600" dirty="0" smtClean="0"/>
              <a:t>ことができます</a:t>
            </a:r>
            <a:r>
              <a:rPr lang="ja-JP" altLang="en-US" sz="600" dirty="0"/>
              <a:t>。</a:t>
            </a:r>
          </a:p>
          <a:p>
            <a:pPr algn="l"/>
            <a:r>
              <a:rPr lang="ja-JP" altLang="en-US" sz="600" dirty="0"/>
              <a:t>　（輝度保証期間ではありません</a:t>
            </a:r>
            <a:r>
              <a:rPr lang="ja-JP" altLang="en-US" sz="600" dirty="0" smtClean="0"/>
              <a:t>）</a:t>
            </a:r>
            <a:endParaRPr lang="en-US" altLang="ja-JP" sz="600" dirty="0" smtClean="0"/>
          </a:p>
          <a:p>
            <a:pPr algn="l"/>
            <a:r>
              <a:rPr lang="ja-JP" altLang="en-US" sz="1100" b="1" dirty="0" smtClean="0">
                <a:solidFill>
                  <a:srgbClr val="FF3300"/>
                </a:solidFill>
                <a:latin typeface="+mn-ea"/>
                <a:ea typeface="+mn-ea"/>
              </a:rPr>
              <a:t>◎インテル</a:t>
            </a:r>
            <a:r>
              <a:rPr lang="en-US" altLang="ja-JP" sz="1100" dirty="0">
                <a:solidFill>
                  <a:srgbClr val="FF3300"/>
                </a:solidFill>
                <a:latin typeface="+mn-ea"/>
                <a:ea typeface="+mn-ea"/>
              </a:rPr>
              <a:t>® </a:t>
            </a:r>
            <a:r>
              <a:rPr lang="en-US" altLang="ja-JP" sz="1100" dirty="0" smtClean="0">
                <a:solidFill>
                  <a:srgbClr val="FF3300"/>
                </a:solidFill>
                <a:latin typeface="+mn-ea"/>
                <a:ea typeface="+mn-ea"/>
              </a:rPr>
              <a:t>WiDi</a:t>
            </a:r>
            <a:r>
              <a:rPr lang="ja-JP" altLang="en-US" sz="1100" b="1" dirty="0" smtClean="0">
                <a:solidFill>
                  <a:srgbClr val="FF3300"/>
                </a:solidFill>
                <a:latin typeface="+mn-ea"/>
                <a:ea typeface="+mn-ea"/>
              </a:rPr>
              <a:t>対応</a:t>
            </a:r>
            <a:r>
              <a:rPr lang="ja-JP" altLang="en-US" sz="1100" b="1" dirty="0">
                <a:solidFill>
                  <a:srgbClr val="FF3300"/>
                </a:solidFill>
                <a:latin typeface="+mn-ea"/>
                <a:ea typeface="+mn-ea"/>
              </a:rPr>
              <a:t>ノート</a:t>
            </a:r>
            <a:r>
              <a:rPr lang="en-US" altLang="ja-JP" sz="1100" dirty="0">
                <a:solidFill>
                  <a:srgbClr val="FF3300"/>
                </a:solidFill>
                <a:latin typeface="+mn-ea"/>
                <a:ea typeface="+mn-ea"/>
              </a:rPr>
              <a:t>PC</a:t>
            </a:r>
            <a:r>
              <a:rPr lang="ja-JP" altLang="en-US" sz="1100" b="1" dirty="0" smtClean="0">
                <a:solidFill>
                  <a:srgbClr val="FF3300"/>
                </a:solidFill>
                <a:latin typeface="+mn-ea"/>
                <a:ea typeface="+mn-ea"/>
              </a:rPr>
              <a:t>とワイヤレス連携</a:t>
            </a:r>
            <a:r>
              <a:rPr lang="en-US" altLang="ja-JP" sz="900" dirty="0" smtClean="0">
                <a:solidFill>
                  <a:srgbClr val="FF3300"/>
                </a:solidFill>
                <a:latin typeface="+mn-ea"/>
                <a:ea typeface="+mn-ea"/>
              </a:rPr>
              <a:t>※</a:t>
            </a:r>
            <a:endParaRPr lang="en-US" altLang="ja-JP" sz="1100" dirty="0" smtClean="0">
              <a:solidFill>
                <a:srgbClr val="FF3300"/>
              </a:solidFill>
              <a:latin typeface="+mn-ea"/>
              <a:ea typeface="+mn-ea"/>
            </a:endParaRPr>
          </a:p>
          <a:p>
            <a:pPr algn="l"/>
            <a:r>
              <a:rPr lang="en-US" altLang="ja-JP" sz="600" dirty="0" smtClean="0"/>
              <a:t>※</a:t>
            </a:r>
            <a:r>
              <a:rPr lang="ja-JP" altLang="en-US" sz="600" dirty="0" smtClean="0"/>
              <a:t>別途</a:t>
            </a:r>
            <a:r>
              <a:rPr lang="ja-JP" altLang="en-US" sz="600" dirty="0"/>
              <a:t>ワイヤレスレシーバ（</a:t>
            </a:r>
            <a:r>
              <a:rPr lang="en-US" altLang="ja-JP" sz="600" dirty="0"/>
              <a:t>NP01WR2</a:t>
            </a:r>
            <a:r>
              <a:rPr lang="ja-JP" altLang="en-US" sz="600" dirty="0"/>
              <a:t>）と取り付けるため</a:t>
            </a:r>
            <a:r>
              <a:rPr lang="ja-JP" altLang="en-US" sz="600" dirty="0" smtClean="0"/>
              <a:t>のケーブルカバー</a:t>
            </a:r>
            <a:r>
              <a:rPr lang="en-US" altLang="ja-JP" sz="600" dirty="0"/>
              <a:t>(NP05CV)</a:t>
            </a:r>
            <a:r>
              <a:rPr lang="ja-JP" altLang="en-US" sz="600" dirty="0"/>
              <a:t>が必要です。</a:t>
            </a:r>
            <a:endParaRPr kumimoji="1" lang="ja-JP" altLang="en-US" sz="6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73" name="Rectangle 48"/>
          <p:cNvSpPr>
            <a:spLocks noChangeArrowheads="1"/>
          </p:cNvSpPr>
          <p:nvPr/>
        </p:nvSpPr>
        <p:spPr bwMode="auto">
          <a:xfrm>
            <a:off x="3754952" y="5110072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4" name="Rectangle 48"/>
          <p:cNvSpPr>
            <a:spLocks noChangeArrowheads="1"/>
          </p:cNvSpPr>
          <p:nvPr/>
        </p:nvSpPr>
        <p:spPr bwMode="auto">
          <a:xfrm>
            <a:off x="5312190" y="5110072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83" name="Group 51"/>
          <p:cNvGrpSpPr>
            <a:grpSpLocks/>
          </p:cNvGrpSpPr>
          <p:nvPr/>
        </p:nvGrpSpPr>
        <p:grpSpPr bwMode="auto">
          <a:xfrm>
            <a:off x="3734314" y="5007852"/>
            <a:ext cx="898424" cy="180668"/>
            <a:chOff x="-1599" y="2799"/>
            <a:chExt cx="662" cy="186"/>
          </a:xfrm>
        </p:grpSpPr>
        <p:sp>
          <p:nvSpPr>
            <p:cNvPr id="84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85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6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grpSp>
        <p:nvGrpSpPr>
          <p:cNvPr id="87" name="Group 51"/>
          <p:cNvGrpSpPr>
            <a:grpSpLocks/>
          </p:cNvGrpSpPr>
          <p:nvPr/>
        </p:nvGrpSpPr>
        <p:grpSpPr bwMode="auto">
          <a:xfrm>
            <a:off x="5288831" y="5019260"/>
            <a:ext cx="898424" cy="180668"/>
            <a:chOff x="-1599" y="2799"/>
            <a:chExt cx="662" cy="186"/>
          </a:xfrm>
        </p:grpSpPr>
        <p:sp>
          <p:nvSpPr>
            <p:cNvPr id="88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89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0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95" name="WordArt 49"/>
          <p:cNvSpPr>
            <a:spLocks noChangeArrowheads="1" noChangeShapeType="1" noTextEdit="1"/>
          </p:cNvSpPr>
          <p:nvPr/>
        </p:nvSpPr>
        <p:spPr bwMode="auto">
          <a:xfrm>
            <a:off x="3852033" y="5232847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96" name="WordArt 50"/>
          <p:cNvSpPr>
            <a:spLocks noChangeArrowheads="1" noChangeShapeType="1" noTextEdit="1"/>
          </p:cNvSpPr>
          <p:nvPr/>
        </p:nvSpPr>
        <p:spPr bwMode="auto">
          <a:xfrm>
            <a:off x="4753695" y="5310328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97" name="WordArt 49"/>
          <p:cNvSpPr>
            <a:spLocks noChangeArrowheads="1" noChangeShapeType="1" noTextEdit="1"/>
          </p:cNvSpPr>
          <p:nvPr/>
        </p:nvSpPr>
        <p:spPr bwMode="auto">
          <a:xfrm>
            <a:off x="5402505" y="5241655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98" name="WordArt 50"/>
          <p:cNvSpPr>
            <a:spLocks noChangeArrowheads="1" noChangeShapeType="1" noTextEdit="1"/>
          </p:cNvSpPr>
          <p:nvPr/>
        </p:nvSpPr>
        <p:spPr bwMode="auto">
          <a:xfrm>
            <a:off x="6304167" y="5328661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127" y="2748101"/>
            <a:ext cx="620248" cy="598209"/>
          </a:xfrm>
          <a:prstGeom prst="rect">
            <a:avLst/>
          </a:prstGeom>
        </p:spPr>
      </p:pic>
      <p:sp>
        <p:nvSpPr>
          <p:cNvPr id="99" name="Text Box 40"/>
          <p:cNvSpPr txBox="1">
            <a:spLocks noChangeArrowheads="1"/>
          </p:cNvSpPr>
          <p:nvPr/>
        </p:nvSpPr>
        <p:spPr bwMode="auto">
          <a:xfrm>
            <a:off x="342900" y="9410700"/>
            <a:ext cx="6192838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34" tIns="43716" rIns="87434" bIns="43716">
            <a:spAutoFit/>
          </a:bodyPr>
          <a:lstStyle>
            <a:lvl1pPr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43656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87471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309688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1749425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2066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6638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1210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5782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〇〇〇〇　　　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　</a:t>
            </a:r>
            <a:r>
              <a:rPr lang="en-US" altLang="ja-JP" sz="1200" dirty="0">
                <a:latin typeface="HGP創英角ｺﾞｼｯｸUB" pitchFamily="50" charset="-128"/>
                <a:ea typeface="HGP創英角ｺﾞｼｯｸUB" pitchFamily="50" charset="-128"/>
              </a:rPr>
              <a:t>TEL 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０００－０００－００００ 担当 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〇〇 まで</a:t>
            </a:r>
            <a:endParaRPr lang="ja-JP" altLang="en-US" sz="1200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descr="横線 (太)"/>
          <p:cNvSpPr>
            <a:spLocks noChangeArrowheads="1"/>
          </p:cNvSpPr>
          <p:nvPr/>
        </p:nvSpPr>
        <p:spPr bwMode="auto">
          <a:xfrm>
            <a:off x="0" y="1322388"/>
            <a:ext cx="6858000" cy="8553450"/>
          </a:xfrm>
          <a:prstGeom prst="rect">
            <a:avLst/>
          </a:prstGeom>
          <a:pattFill prst="dkHorz">
            <a:fgClr>
              <a:srgbClr val="B7F3D4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8488" name="AutoShape 56"/>
          <p:cNvSpPr>
            <a:spLocks noChangeArrowheads="1"/>
          </p:cNvSpPr>
          <p:nvPr/>
        </p:nvSpPr>
        <p:spPr bwMode="auto">
          <a:xfrm>
            <a:off x="269875" y="9134475"/>
            <a:ext cx="6337300" cy="647700"/>
          </a:xfrm>
          <a:prstGeom prst="roundRect">
            <a:avLst>
              <a:gd name="adj" fmla="val 3431"/>
            </a:avLst>
          </a:prstGeom>
          <a:solidFill>
            <a:schemeClr val="bg1"/>
          </a:solidFill>
          <a:ln w="254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ja-JP" altLang="en-US"/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261938" y="1651000"/>
            <a:ext cx="6335712" cy="7405688"/>
          </a:xfrm>
          <a:prstGeom prst="roundRect">
            <a:avLst>
              <a:gd name="adj" fmla="val 2361"/>
            </a:avLst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ja-JP" altLang="en-US" dirty="0"/>
          </a:p>
        </p:txBody>
      </p:sp>
      <p:pic>
        <p:nvPicPr>
          <p:cNvPr id="1845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88" y="1758711"/>
            <a:ext cx="1440160" cy="39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438150" y="5241032"/>
            <a:ext cx="6057900" cy="0"/>
          </a:xfrm>
          <a:prstGeom prst="line">
            <a:avLst/>
          </a:prstGeom>
          <a:ln w="19050">
            <a:solidFill>
              <a:srgbClr val="8DDBB0"/>
            </a:solidFill>
            <a:prstDash val="sysDash"/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8485" name="Text Box 53"/>
          <p:cNvSpPr txBox="1">
            <a:spLocks noChangeArrowheads="1"/>
          </p:cNvSpPr>
          <p:nvPr/>
        </p:nvSpPr>
        <p:spPr bwMode="auto">
          <a:xfrm>
            <a:off x="342900" y="9217025"/>
            <a:ext cx="12954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/>
            <a:r>
              <a:rPr lang="en-US" altLang="ja-JP" sz="1200">
                <a:latin typeface="HGP創英角ｺﾞｼｯｸUB" pitchFamily="50" charset="-128"/>
                <a:ea typeface="HGP創英角ｺﾞｼｯｸUB" pitchFamily="50" charset="-128"/>
              </a:rPr>
              <a:t>■</a:t>
            </a:r>
            <a:r>
              <a:rPr lang="ja-JP" altLang="en-US" sz="1200">
                <a:latin typeface="HGP創英角ｺﾞｼｯｸUB" pitchFamily="50" charset="-128"/>
                <a:ea typeface="HGP創英角ｺﾞｼｯｸUB" pitchFamily="50" charset="-128"/>
              </a:rPr>
              <a:t>お問合せは・・・</a:t>
            </a:r>
          </a:p>
        </p:txBody>
      </p:sp>
      <p:pic>
        <p:nvPicPr>
          <p:cNvPr id="18489" name="Picture 57" descr="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141288"/>
            <a:ext cx="12239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90" name="WordArt 58"/>
          <p:cNvSpPr>
            <a:spLocks noChangeArrowheads="1" noChangeShapeType="1" noTextEdit="1"/>
          </p:cNvSpPr>
          <p:nvPr/>
        </p:nvSpPr>
        <p:spPr bwMode="auto">
          <a:xfrm>
            <a:off x="2852738" y="776288"/>
            <a:ext cx="3673475" cy="446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kern="10" dirty="0">
                <a:solidFill>
                  <a:srgbClr val="000099"/>
                </a:solidFill>
                <a:latin typeface="HGP創英角ｺﾞｼｯｸUB"/>
                <a:ea typeface="HGP創英角ｺﾞｼｯｸUB"/>
              </a:rPr>
              <a:t>せるプロジェクター</a:t>
            </a:r>
          </a:p>
        </p:txBody>
      </p:sp>
      <p:graphicFrame>
        <p:nvGraphicFramePr>
          <p:cNvPr id="18494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385395"/>
              </p:ext>
            </p:extLst>
          </p:nvPr>
        </p:nvGraphicFramePr>
        <p:xfrm>
          <a:off x="5699125" y="141288"/>
          <a:ext cx="1039746" cy="306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1" r:id="rId5" imgW="1378080" imgH="311040" progId="">
                  <p:embed/>
                </p:oleObj>
              </mc:Choice>
              <mc:Fallback>
                <p:oleObj r:id="rId5" imgW="1378080" imgH="31104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5" y="141288"/>
                        <a:ext cx="1039746" cy="3061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96" name="Picture 64" descr="LED_白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978" y="267335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97" name="Picture 6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93" y="2873375"/>
            <a:ext cx="4762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98" name="Picture 66" descr="HDMI_black_EPS_good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97" y="3100090"/>
            <a:ext cx="612775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05" name="Picture 73" descr="NP610_0824_2-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57150"/>
            <a:ext cx="1331913" cy="126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09" name="Picture 77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r="5252"/>
          <a:stretch/>
        </p:blipFill>
        <p:spPr bwMode="auto">
          <a:xfrm>
            <a:off x="408887" y="3025221"/>
            <a:ext cx="1703282" cy="155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10" name="Picture 7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65" y="4374183"/>
            <a:ext cx="1105686" cy="5668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" name="グループ化 1"/>
          <p:cNvGrpSpPr/>
          <p:nvPr/>
        </p:nvGrpSpPr>
        <p:grpSpPr>
          <a:xfrm>
            <a:off x="399361" y="2772317"/>
            <a:ext cx="3294012" cy="215699"/>
            <a:chOff x="-2475656" y="3880620"/>
            <a:chExt cx="3786931" cy="295275"/>
          </a:xfrm>
        </p:grpSpPr>
        <p:pic>
          <p:nvPicPr>
            <p:cNvPr id="18513" name="Picture 8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75656" y="3880620"/>
              <a:ext cx="1238250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14" name="Picture 8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97595" y="3880620"/>
              <a:ext cx="1257300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15" name="Picture 83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00" y="3880620"/>
              <a:ext cx="1209675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図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1749186"/>
            <a:ext cx="544382" cy="86542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9" r="10713" b="5426"/>
          <a:stretch/>
        </p:blipFill>
        <p:spPr>
          <a:xfrm>
            <a:off x="3790421" y="3286323"/>
            <a:ext cx="1096330" cy="926839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4848380" y="3480073"/>
            <a:ext cx="1800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900" b="1" dirty="0">
                <a:solidFill>
                  <a:srgbClr val="FF0000"/>
                </a:solidFill>
              </a:rPr>
              <a:t>●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タブレット</a:t>
            </a:r>
            <a:r>
              <a:rPr lang="ja-JP" altLang="en-US" sz="900" b="1" dirty="0">
                <a:solidFill>
                  <a:srgbClr val="FF0000"/>
                </a:solidFill>
              </a:rPr>
              <a:t>端末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で快適</a:t>
            </a:r>
            <a:r>
              <a:rPr lang="ja-JP" altLang="en-US" sz="900" b="1" dirty="0">
                <a:solidFill>
                  <a:srgbClr val="FF0000"/>
                </a:solidFill>
              </a:rPr>
              <a:t>に投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写</a:t>
            </a:r>
            <a:endParaRPr lang="en-US" altLang="ja-JP" sz="900" b="1" dirty="0">
              <a:solidFill>
                <a:srgbClr val="FF0000"/>
              </a:solidFill>
            </a:endParaRPr>
          </a:p>
          <a:p>
            <a:pPr algn="l"/>
            <a:r>
              <a:rPr lang="ja-JP" altLang="en-US" sz="900" b="1" dirty="0" smtClean="0">
                <a:solidFill>
                  <a:srgbClr val="FF0000"/>
                </a:solidFill>
              </a:rPr>
              <a:t>●無線</a:t>
            </a:r>
            <a:r>
              <a:rPr lang="en-US" altLang="ja-JP" sz="900" b="1" dirty="0" smtClean="0">
                <a:solidFill>
                  <a:srgbClr val="FF0000"/>
                </a:solidFill>
              </a:rPr>
              <a:t>LAN  Wi-Fi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対応</a:t>
            </a:r>
            <a:endParaRPr lang="en-US" altLang="ja-JP" sz="900" b="1" dirty="0">
              <a:solidFill>
                <a:srgbClr val="FF0000"/>
              </a:solidFill>
            </a:endParaRPr>
          </a:p>
          <a:p>
            <a:pPr algn="l"/>
            <a:r>
              <a:rPr lang="en-US" altLang="ja-JP" sz="800" b="1" dirty="0" smtClean="0">
                <a:solidFill>
                  <a:srgbClr val="FF3300"/>
                </a:solidFill>
              </a:rPr>
              <a:t>Android/iOS/Windows/Mac</a:t>
            </a:r>
            <a:r>
              <a:rPr lang="ja-JP" altLang="en-US" sz="800" b="1" dirty="0">
                <a:solidFill>
                  <a:srgbClr val="FF3300"/>
                </a:solidFill>
              </a:rPr>
              <a:t>対応</a:t>
            </a:r>
            <a:r>
              <a:rPr lang="en-US" altLang="ja-JP" sz="800" dirty="0" smtClean="0">
                <a:solidFill>
                  <a:srgbClr val="FF3300"/>
                </a:solidFill>
              </a:rPr>
              <a:t>※</a:t>
            </a:r>
          </a:p>
          <a:p>
            <a:pPr algn="l"/>
            <a:r>
              <a:rPr lang="en-US" altLang="ja-JP" sz="600" dirty="0"/>
              <a:t>※</a:t>
            </a:r>
            <a:r>
              <a:rPr lang="ja-JP" altLang="en-US" sz="600" dirty="0"/>
              <a:t>対応</a:t>
            </a:r>
            <a:r>
              <a:rPr lang="en-US" altLang="ja-JP" sz="600" dirty="0"/>
              <a:t>OS</a:t>
            </a:r>
            <a:r>
              <a:rPr lang="ja-JP" altLang="en-US" sz="600" dirty="0"/>
              <a:t>については</a:t>
            </a:r>
            <a:r>
              <a:rPr lang="ja-JP" altLang="en-US" sz="600" dirty="0" smtClean="0"/>
              <a:t>、</a:t>
            </a:r>
            <a:endParaRPr lang="en-US" altLang="ja-JP" sz="600" dirty="0"/>
          </a:p>
          <a:p>
            <a:pPr algn="l"/>
            <a:r>
              <a:rPr lang="ja-JP" altLang="en-US" sz="600" dirty="0"/>
              <a:t>　</a:t>
            </a:r>
            <a:r>
              <a:rPr lang="ja-JP" altLang="en-US" sz="600" dirty="0" smtClean="0"/>
              <a:t>　</a:t>
            </a:r>
            <a:r>
              <a:rPr lang="en-US" altLang="ja-JP" sz="600" dirty="0" smtClean="0"/>
              <a:t>http</a:t>
            </a:r>
            <a:r>
              <a:rPr lang="en-US" altLang="ja-JP" sz="600" dirty="0"/>
              <a:t>://jpn.nec.com/products/ds/projector/</a:t>
            </a:r>
          </a:p>
          <a:p>
            <a:pPr algn="l"/>
            <a:r>
              <a:rPr lang="ja-JP" altLang="en-US" sz="600" dirty="0"/>
              <a:t>　</a:t>
            </a:r>
            <a:r>
              <a:rPr lang="ja-JP" altLang="en-US" sz="600" dirty="0" smtClean="0"/>
              <a:t>　を</a:t>
            </a:r>
            <a:r>
              <a:rPr lang="ja-JP" altLang="en-US" sz="600" dirty="0"/>
              <a:t>ご覧ください。</a:t>
            </a:r>
            <a:endParaRPr lang="en-US" altLang="ja-JP" sz="600" dirty="0" smtClean="0">
              <a:solidFill>
                <a:srgbClr val="FF3300"/>
              </a:solidFill>
            </a:endParaRPr>
          </a:p>
        </p:txBody>
      </p:sp>
      <p:pic>
        <p:nvPicPr>
          <p:cNvPr id="18508" name="Picture 76" descr="N:\12.販売促進\60：製品画像・ロゴ\プロジェクター画像\Zeppeiln3\PNG\L102W_slant_light_j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593" y="2143667"/>
            <a:ext cx="2160587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線コネクタ 7"/>
          <p:cNvCxnSpPr/>
          <p:nvPr/>
        </p:nvCxnSpPr>
        <p:spPr bwMode="auto">
          <a:xfrm flipH="1" flipV="1">
            <a:off x="3963671" y="1817040"/>
            <a:ext cx="263101" cy="288527"/>
          </a:xfrm>
          <a:prstGeom prst="line">
            <a:avLst/>
          </a:prstGeom>
          <a:ln/>
          <a:ex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 bwMode="auto">
          <a:xfrm flipV="1">
            <a:off x="5561806" y="1812338"/>
            <a:ext cx="288925" cy="341503"/>
          </a:xfrm>
          <a:prstGeom prst="line">
            <a:avLst/>
          </a:prstGeom>
          <a:ln/>
          <a:extLst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3" name="テキスト ボックス 62"/>
          <p:cNvSpPr txBox="1"/>
          <p:nvPr/>
        </p:nvSpPr>
        <p:spPr>
          <a:xfrm>
            <a:off x="4828639" y="4396513"/>
            <a:ext cx="164660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900" b="1" dirty="0" smtClean="0">
                <a:solidFill>
                  <a:srgbClr val="FF0000"/>
                </a:solidFill>
              </a:rPr>
              <a:t>●持ち運びに便利な小型軽量</a:t>
            </a:r>
            <a:endParaRPr lang="en-US" altLang="ja-JP" sz="900" b="1" dirty="0" smtClean="0">
              <a:solidFill>
                <a:srgbClr val="FF0000"/>
              </a:solidFill>
            </a:endParaRPr>
          </a:p>
          <a:p>
            <a:pPr algn="l"/>
            <a:r>
              <a:rPr kumimoji="1" lang="ja-JP" altLang="en-US" sz="900" b="1" dirty="0" smtClean="0">
                <a:solidFill>
                  <a:srgbClr val="FF0000"/>
                </a:solidFill>
              </a:rPr>
              <a:t>●</a:t>
            </a:r>
            <a:r>
              <a:rPr kumimoji="1" lang="en-US" altLang="ja-JP" sz="900" b="1" dirty="0" smtClean="0">
                <a:solidFill>
                  <a:srgbClr val="FF0000"/>
                </a:solidFill>
              </a:rPr>
              <a:t>LED</a:t>
            </a:r>
            <a:r>
              <a:rPr kumimoji="1" lang="ja-JP" altLang="en-US" sz="900" b="1" dirty="0" smtClean="0">
                <a:solidFill>
                  <a:srgbClr val="FF0000"/>
                </a:solidFill>
              </a:rPr>
              <a:t>光源でクラス最高輝度</a:t>
            </a:r>
            <a:endParaRPr kumimoji="1" lang="en-US" altLang="ja-JP" sz="900" b="1" dirty="0" smtClean="0">
              <a:solidFill>
                <a:srgbClr val="FF0000"/>
              </a:solidFill>
            </a:endParaRPr>
          </a:p>
          <a:p>
            <a:pPr algn="l"/>
            <a:r>
              <a:rPr lang="ja-JP" altLang="en-US" sz="900" b="1" dirty="0">
                <a:solidFill>
                  <a:srgbClr val="FF0000"/>
                </a:solidFill>
              </a:rPr>
              <a:t>　 </a:t>
            </a:r>
            <a:r>
              <a:rPr kumimoji="1" lang="en-US" altLang="ja-JP" sz="900" b="1" dirty="0" smtClean="0">
                <a:solidFill>
                  <a:srgbClr val="FF0000"/>
                </a:solidFill>
              </a:rPr>
              <a:t>1000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ルーメン！</a:t>
            </a:r>
            <a:r>
              <a:rPr lang="en-US" altLang="ja-JP" sz="800" dirty="0" smtClean="0">
                <a:solidFill>
                  <a:srgbClr val="FF0000"/>
                </a:solidFill>
              </a:rPr>
              <a:t>※</a:t>
            </a:r>
            <a:endParaRPr lang="en-US" altLang="ja-JP" sz="900" dirty="0" smtClean="0">
              <a:solidFill>
                <a:srgbClr val="FF0000"/>
              </a:solidFill>
            </a:endParaRPr>
          </a:p>
          <a:p>
            <a:pPr algn="l"/>
            <a:r>
              <a:rPr lang="en-US" altLang="ja-JP" sz="600" dirty="0" smtClean="0"/>
              <a:t>      ※</a:t>
            </a:r>
            <a:r>
              <a:rPr lang="en-US" altLang="ja-JP" sz="600" dirty="0"/>
              <a:t>NP-L102WJD</a:t>
            </a:r>
            <a:r>
              <a:rPr lang="ja-JP" altLang="en-US" sz="600" dirty="0"/>
              <a:t>の場合。当社比。</a:t>
            </a:r>
            <a:endParaRPr kumimoji="1" lang="ja-JP" altLang="en-US" sz="600" b="1" dirty="0">
              <a:solidFill>
                <a:srgbClr val="FF0000"/>
              </a:solidFill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494" y="2863506"/>
            <a:ext cx="538086" cy="27656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80" y="5356473"/>
            <a:ext cx="3075618" cy="113932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13" y="1760711"/>
            <a:ext cx="3333430" cy="1022438"/>
          </a:xfrm>
          <a:prstGeom prst="rect">
            <a:avLst/>
          </a:prstGeom>
        </p:spPr>
      </p:pic>
      <p:pic>
        <p:nvPicPr>
          <p:cNvPr id="18536" name="Picture 10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11" y="6790145"/>
            <a:ext cx="2064307" cy="161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7" name="Picture 105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915" y="6806559"/>
            <a:ext cx="1958090" cy="160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8" name="Picture 10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735" y="6381446"/>
            <a:ext cx="1550690" cy="107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テキスト ボックス 70"/>
          <p:cNvSpPr txBox="1"/>
          <p:nvPr/>
        </p:nvSpPr>
        <p:spPr>
          <a:xfrm>
            <a:off x="4892508" y="7444482"/>
            <a:ext cx="1305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900" b="1" dirty="0" smtClean="0">
                <a:solidFill>
                  <a:srgbClr val="FF0000"/>
                </a:solidFill>
              </a:rPr>
              <a:t>●約</a:t>
            </a:r>
            <a:r>
              <a:rPr lang="en-US" altLang="ja-JP" sz="900" b="1" dirty="0" smtClean="0">
                <a:solidFill>
                  <a:srgbClr val="FF0000"/>
                </a:solidFill>
              </a:rPr>
              <a:t>24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ｃｍの距離で</a:t>
            </a:r>
            <a:endParaRPr lang="en-US" altLang="ja-JP" sz="900" b="1" dirty="0" smtClean="0">
              <a:solidFill>
                <a:srgbClr val="FF0000"/>
              </a:solidFill>
            </a:endParaRPr>
          </a:p>
          <a:p>
            <a:pPr algn="l"/>
            <a:r>
              <a:rPr lang="ja-JP" altLang="en-US" sz="900" b="1" dirty="0">
                <a:solidFill>
                  <a:srgbClr val="FF0000"/>
                </a:solidFill>
              </a:rPr>
              <a:t>　</a:t>
            </a:r>
            <a:r>
              <a:rPr lang="en-US" altLang="ja-JP" sz="900" b="1" dirty="0" smtClean="0">
                <a:solidFill>
                  <a:srgbClr val="FF0000"/>
                </a:solidFill>
              </a:rPr>
              <a:t>80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型大画面を投写</a:t>
            </a:r>
            <a:endParaRPr lang="en-US" altLang="ja-JP" sz="900" b="1" dirty="0" smtClean="0">
              <a:solidFill>
                <a:srgbClr val="FF0000"/>
              </a:solidFill>
            </a:endParaRPr>
          </a:p>
          <a:p>
            <a:pPr algn="l"/>
            <a:r>
              <a:rPr lang="ja-JP" altLang="en-US" sz="900" b="1" dirty="0" smtClean="0">
                <a:solidFill>
                  <a:srgbClr val="FF0000"/>
                </a:solidFill>
              </a:rPr>
              <a:t>●電子黒板としても</a:t>
            </a:r>
            <a:endParaRPr lang="en-US" altLang="ja-JP" sz="900" b="1" dirty="0" smtClean="0">
              <a:solidFill>
                <a:srgbClr val="FF0000"/>
              </a:solidFill>
            </a:endParaRPr>
          </a:p>
          <a:p>
            <a:pPr algn="l"/>
            <a:r>
              <a:rPr lang="ja-JP" altLang="en-US" sz="900" b="1" dirty="0">
                <a:solidFill>
                  <a:srgbClr val="FF0000"/>
                </a:solidFill>
              </a:rPr>
              <a:t>　 </a:t>
            </a:r>
            <a:r>
              <a:rPr lang="ja-JP" altLang="en-US" sz="900" b="1" dirty="0" smtClean="0">
                <a:solidFill>
                  <a:srgbClr val="FF0000"/>
                </a:solidFill>
              </a:rPr>
              <a:t> お使いいただけます</a:t>
            </a:r>
            <a:endParaRPr lang="en-US" altLang="ja-JP" sz="900" b="1" dirty="0" smtClean="0">
              <a:solidFill>
                <a:srgbClr val="FF0000"/>
              </a:solidFill>
            </a:endParaRPr>
          </a:p>
        </p:txBody>
      </p:sp>
      <p:pic>
        <p:nvPicPr>
          <p:cNvPr id="18539" name="Picture 107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470" y="8131174"/>
            <a:ext cx="14306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3" name="Picture 101" descr="N:\12.販売促進\60：製品画像・ロゴ\プロジェクター画像\Phoenix\日本語\NEW画像\NP03WI_無し_後ろ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153" y="5306782"/>
            <a:ext cx="2232853" cy="125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グループ化 13"/>
          <p:cNvGrpSpPr/>
          <p:nvPr/>
        </p:nvGrpSpPr>
        <p:grpSpPr>
          <a:xfrm>
            <a:off x="469489" y="6517347"/>
            <a:ext cx="2012541" cy="235853"/>
            <a:chOff x="-1556225" y="5183669"/>
            <a:chExt cx="7965155" cy="933450"/>
          </a:xfrm>
        </p:grpSpPr>
        <p:pic>
          <p:nvPicPr>
            <p:cNvPr id="18546" name="Picture 114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6225" y="5183669"/>
              <a:ext cx="3952875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47" name="Picture 115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5105" y="5183669"/>
              <a:ext cx="3933825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562" name="Picture 130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99" y="3279321"/>
            <a:ext cx="1326678" cy="1236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48"/>
          <p:cNvSpPr>
            <a:spLocks noChangeArrowheads="1"/>
          </p:cNvSpPr>
          <p:nvPr/>
        </p:nvSpPr>
        <p:spPr bwMode="auto">
          <a:xfrm>
            <a:off x="470724" y="4643657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88" name="Group 51"/>
          <p:cNvGrpSpPr>
            <a:grpSpLocks/>
          </p:cNvGrpSpPr>
          <p:nvPr/>
        </p:nvGrpSpPr>
        <p:grpSpPr bwMode="auto">
          <a:xfrm>
            <a:off x="447365" y="4552845"/>
            <a:ext cx="898424" cy="180668"/>
            <a:chOff x="-1599" y="2799"/>
            <a:chExt cx="662" cy="186"/>
          </a:xfrm>
        </p:grpSpPr>
        <p:sp>
          <p:nvSpPr>
            <p:cNvPr id="89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90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1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92" name="WordArt 49"/>
          <p:cNvSpPr>
            <a:spLocks noChangeArrowheads="1" noChangeShapeType="1" noTextEdit="1"/>
          </p:cNvSpPr>
          <p:nvPr/>
        </p:nvSpPr>
        <p:spPr bwMode="auto">
          <a:xfrm>
            <a:off x="561039" y="4775240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93" name="WordArt 50"/>
          <p:cNvSpPr>
            <a:spLocks noChangeArrowheads="1" noChangeShapeType="1" noTextEdit="1"/>
          </p:cNvSpPr>
          <p:nvPr/>
        </p:nvSpPr>
        <p:spPr bwMode="auto">
          <a:xfrm>
            <a:off x="1462701" y="4862246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94" name="Rectangle 48"/>
          <p:cNvSpPr>
            <a:spLocks noChangeArrowheads="1"/>
          </p:cNvSpPr>
          <p:nvPr/>
        </p:nvSpPr>
        <p:spPr bwMode="auto">
          <a:xfrm>
            <a:off x="2363153" y="4613840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95" name="Group 51"/>
          <p:cNvGrpSpPr>
            <a:grpSpLocks/>
          </p:cNvGrpSpPr>
          <p:nvPr/>
        </p:nvGrpSpPr>
        <p:grpSpPr bwMode="auto">
          <a:xfrm>
            <a:off x="2339794" y="4523028"/>
            <a:ext cx="898424" cy="180668"/>
            <a:chOff x="-1599" y="2799"/>
            <a:chExt cx="662" cy="186"/>
          </a:xfrm>
        </p:grpSpPr>
        <p:sp>
          <p:nvSpPr>
            <p:cNvPr id="96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97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99" name="WordArt 49"/>
          <p:cNvSpPr>
            <a:spLocks noChangeArrowheads="1" noChangeShapeType="1" noTextEdit="1"/>
          </p:cNvSpPr>
          <p:nvPr/>
        </p:nvSpPr>
        <p:spPr bwMode="auto">
          <a:xfrm>
            <a:off x="2453468" y="4745423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00" name="WordArt 50"/>
          <p:cNvSpPr>
            <a:spLocks noChangeArrowheads="1" noChangeShapeType="1" noTextEdit="1"/>
          </p:cNvSpPr>
          <p:nvPr/>
        </p:nvSpPr>
        <p:spPr bwMode="auto">
          <a:xfrm>
            <a:off x="3355130" y="4832429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10" name="Rectangle 48"/>
          <p:cNvSpPr>
            <a:spLocks noChangeArrowheads="1"/>
          </p:cNvSpPr>
          <p:nvPr/>
        </p:nvSpPr>
        <p:spPr bwMode="auto">
          <a:xfrm>
            <a:off x="572039" y="8572204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111" name="Group 51"/>
          <p:cNvGrpSpPr>
            <a:grpSpLocks/>
          </p:cNvGrpSpPr>
          <p:nvPr/>
        </p:nvGrpSpPr>
        <p:grpSpPr bwMode="auto">
          <a:xfrm>
            <a:off x="548680" y="8481392"/>
            <a:ext cx="898424" cy="180668"/>
            <a:chOff x="-1599" y="2799"/>
            <a:chExt cx="662" cy="186"/>
          </a:xfrm>
        </p:grpSpPr>
        <p:sp>
          <p:nvSpPr>
            <p:cNvPr id="112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113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4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115" name="WordArt 49"/>
          <p:cNvSpPr>
            <a:spLocks noChangeArrowheads="1" noChangeShapeType="1" noTextEdit="1"/>
          </p:cNvSpPr>
          <p:nvPr/>
        </p:nvSpPr>
        <p:spPr bwMode="auto">
          <a:xfrm>
            <a:off x="662354" y="8703787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16" name="WordArt 50"/>
          <p:cNvSpPr>
            <a:spLocks noChangeArrowheads="1" noChangeShapeType="1" noTextEdit="1"/>
          </p:cNvSpPr>
          <p:nvPr/>
        </p:nvSpPr>
        <p:spPr bwMode="auto">
          <a:xfrm>
            <a:off x="1564016" y="8790793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117" name="Rectangle 48"/>
          <p:cNvSpPr>
            <a:spLocks noChangeArrowheads="1"/>
          </p:cNvSpPr>
          <p:nvPr/>
        </p:nvSpPr>
        <p:spPr bwMode="auto">
          <a:xfrm>
            <a:off x="2824508" y="8572204"/>
            <a:ext cx="1149350" cy="36294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118" name="Group 51"/>
          <p:cNvGrpSpPr>
            <a:grpSpLocks/>
          </p:cNvGrpSpPr>
          <p:nvPr/>
        </p:nvGrpSpPr>
        <p:grpSpPr bwMode="auto">
          <a:xfrm>
            <a:off x="2801149" y="8481392"/>
            <a:ext cx="898424" cy="180668"/>
            <a:chOff x="-1599" y="2799"/>
            <a:chExt cx="662" cy="186"/>
          </a:xfrm>
        </p:grpSpPr>
        <p:sp>
          <p:nvSpPr>
            <p:cNvPr id="119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-1424" y="2799"/>
              <a:ext cx="461" cy="1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3600" kern="1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特別価格</a:t>
              </a:r>
            </a:p>
          </p:txBody>
        </p:sp>
        <p:sp>
          <p:nvSpPr>
            <p:cNvPr id="120" name="AutoShape 53"/>
            <p:cNvSpPr>
              <a:spLocks noChangeArrowheads="1"/>
            </p:cNvSpPr>
            <p:nvPr/>
          </p:nvSpPr>
          <p:spPr bwMode="auto">
            <a:xfrm>
              <a:off x="-1599" y="2799"/>
              <a:ext cx="662" cy="18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21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-1514" y="2835"/>
              <a:ext cx="505" cy="1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ja-JP" altLang="en-US" sz="2800" kern="10" dirty="0">
                  <a:solidFill>
                    <a:schemeClr val="bg1"/>
                  </a:solidFill>
                  <a:effectLst>
                    <a:outerShdw dist="17961" dir="2700000" algn="ctr" rotWithShape="0">
                      <a:schemeClr val="tx1"/>
                    </a:outerShdw>
                  </a:effectLst>
                  <a:latin typeface="HGS創英角ｺﾞｼｯｸUB"/>
                  <a:ea typeface="HGS創英角ｺﾞｼｯｸUB"/>
                </a:rPr>
                <a:t>ご提供価格</a:t>
              </a:r>
            </a:p>
          </p:txBody>
        </p:sp>
      </p:grpSp>
      <p:sp>
        <p:nvSpPr>
          <p:cNvPr id="122" name="WordArt 49"/>
          <p:cNvSpPr>
            <a:spLocks noChangeArrowheads="1" noChangeShapeType="1" noTextEdit="1"/>
          </p:cNvSpPr>
          <p:nvPr/>
        </p:nvSpPr>
        <p:spPr bwMode="auto">
          <a:xfrm>
            <a:off x="2914823" y="8703787"/>
            <a:ext cx="835974" cy="211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ja-JP" sz="3600" b="1" kern="10" dirty="0" smtClean="0">
                <a:solidFill>
                  <a:srgbClr val="FF0000"/>
                </a:solidFill>
                <a:latin typeface="ＡＲＰゴシック体Ｓ"/>
              </a:rPr>
              <a:t>000,000</a:t>
            </a:r>
            <a:endParaRPr lang="ja-JP" altLang="en-US" sz="3600" b="1" kern="10" dirty="0">
              <a:solidFill>
                <a:srgbClr val="FF0000"/>
              </a:solidFill>
              <a:latin typeface="ＡＲＰゴシック体Ｓ"/>
            </a:endParaRPr>
          </a:p>
        </p:txBody>
      </p:sp>
      <p:sp>
        <p:nvSpPr>
          <p:cNvPr id="123" name="WordArt 50"/>
          <p:cNvSpPr>
            <a:spLocks noChangeArrowheads="1" noChangeShapeType="1" noTextEdit="1"/>
          </p:cNvSpPr>
          <p:nvPr/>
        </p:nvSpPr>
        <p:spPr bwMode="auto">
          <a:xfrm>
            <a:off x="3816485" y="8790793"/>
            <a:ext cx="98993" cy="1045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rgbClr val="99CC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ja-JP" altLang="en-US" sz="3600" b="1" kern="10" dirty="0">
                <a:solidFill>
                  <a:srgbClr val="FF0000"/>
                </a:solidFill>
                <a:latin typeface="ＡＲＰゴシック体Ｓ"/>
              </a:rPr>
              <a:t>円</a:t>
            </a:r>
          </a:p>
        </p:txBody>
      </p:sp>
      <p:sp>
        <p:nvSpPr>
          <p:cNvPr id="72" name="Text Box 40"/>
          <p:cNvSpPr txBox="1">
            <a:spLocks noChangeArrowheads="1"/>
          </p:cNvSpPr>
          <p:nvPr/>
        </p:nvSpPr>
        <p:spPr bwMode="auto">
          <a:xfrm>
            <a:off x="342900" y="9410700"/>
            <a:ext cx="6192838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34" tIns="43716" rIns="87434" bIns="43716">
            <a:spAutoFit/>
          </a:bodyPr>
          <a:lstStyle>
            <a:lvl1pPr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43656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874713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309688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1749425" algn="l" defTabSz="874713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2066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6638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1210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578225" defTabSz="874713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〇〇〇〇　　　　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　　</a:t>
            </a:r>
            <a:r>
              <a:rPr lang="en-US" altLang="ja-JP" sz="1200" dirty="0">
                <a:latin typeface="HGP創英角ｺﾞｼｯｸUB" pitchFamily="50" charset="-128"/>
                <a:ea typeface="HGP創英角ｺﾞｼｯｸUB" pitchFamily="50" charset="-128"/>
              </a:rPr>
              <a:t>TEL </a:t>
            </a:r>
            <a:r>
              <a:rPr lang="ja-JP" altLang="en-US" sz="1200" dirty="0">
                <a:latin typeface="HGP創英角ｺﾞｼｯｸUB" pitchFamily="50" charset="-128"/>
                <a:ea typeface="HGP創英角ｺﾞｼｯｸUB" pitchFamily="50" charset="-128"/>
              </a:rPr>
              <a:t>０００－０００－００００ 担当 </a:t>
            </a:r>
            <a:r>
              <a:rPr lang="ja-JP" altLang="en-US" sz="1200" dirty="0" smtClean="0">
                <a:latin typeface="HGP創英角ｺﾞｼｯｸUB" pitchFamily="50" charset="-128"/>
                <a:ea typeface="HGP創英角ｺﾞｼｯｸUB" pitchFamily="50" charset="-128"/>
              </a:rPr>
              <a:t>　〇〇 まで</a:t>
            </a:r>
            <a:endParaRPr lang="ja-JP" altLang="en-US" sz="1200" dirty="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4774</TotalTime>
  <Words>231</Words>
  <Application>Microsoft Office PowerPoint</Application>
  <PresentationFormat>A4 210 x 297 mm</PresentationFormat>
  <Paragraphs>97</Paragraphs>
  <Slides>2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標準デザイン</vt:lpstr>
      <vt:lpstr>PowerPoint プレゼンテーション</vt:lpstr>
      <vt:lpstr>PowerPoint プレゼンテーション</vt:lpstr>
    </vt:vector>
  </TitlesOfParts>
  <Company>NECビューテクノロジー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h-saito</dc:creator>
  <cp:lastModifiedBy>0000011264775</cp:lastModifiedBy>
  <cp:revision>220</cp:revision>
  <dcterms:created xsi:type="dcterms:W3CDTF">2007-12-03T23:44:41Z</dcterms:created>
  <dcterms:modified xsi:type="dcterms:W3CDTF">2014-06-12T00:38:00Z</dcterms:modified>
</cp:coreProperties>
</file>