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</p:sldIdLst>
  <p:sldSz cx="6858000" cy="9906000" type="A4"/>
  <p:notesSz cx="6735763" cy="9866313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969696"/>
    <a:srgbClr val="3333CC"/>
    <a:srgbClr val="339933"/>
    <a:srgbClr val="FF9933"/>
    <a:srgbClr val="0000FF"/>
    <a:srgbClr val="FF6600"/>
    <a:srgbClr val="FFCC00"/>
    <a:srgbClr val="00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500" autoAdjust="0"/>
    <p:restoredTop sz="89964" autoAdjust="0"/>
  </p:normalViewPr>
  <p:slideViewPr>
    <p:cSldViewPr>
      <p:cViewPr varScale="1">
        <p:scale>
          <a:sx n="81" d="100"/>
          <a:sy n="81" d="100"/>
        </p:scale>
        <p:origin x="-2580" y="-9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64E78-11AF-4A3E-A4A1-CACD58CC0CD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2459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B80F6-586D-41D4-8589-29A685E12B6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506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E4030-4821-4F8D-8BF4-1876A607069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3011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53E11-BFED-42E8-808D-010B173B13D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4433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C86F0-549A-411A-A233-BED3073EB0F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06207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005A7-3372-4C6A-9EB7-565313422C5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91255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8F465-2F21-454E-A0D8-EE9D9B4EAC4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796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50548-1980-4226-8D5F-67EA059BBCA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811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8FEF0-F160-4431-9592-D56D0693218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94324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FF0-91D1-47D4-A7F3-B63CA1736B8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78281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888DB-1B92-44FA-9193-59CADD58C22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94681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EFDC18C-F108-41F5-93A1-B770D6CAB7B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4.jp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1.wmf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.wmf"/><Relationship Id="rId15" Type="http://schemas.openxmlformats.org/officeDocument/2006/relationships/image" Target="../media/image22.jpeg"/><Relationship Id="rId10" Type="http://schemas.openxmlformats.org/officeDocument/2006/relationships/image" Target="../media/image17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6.png"/><Relationship Id="rId1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descr="横線 (太)"/>
          <p:cNvSpPr>
            <a:spLocks noChangeArrowheads="1"/>
          </p:cNvSpPr>
          <p:nvPr/>
        </p:nvSpPr>
        <p:spPr bwMode="auto">
          <a:xfrm>
            <a:off x="-2687" y="1352797"/>
            <a:ext cx="6858000" cy="855345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9494" name="AutoShape 38"/>
          <p:cNvSpPr>
            <a:spLocks noChangeArrowheads="1"/>
          </p:cNvSpPr>
          <p:nvPr/>
        </p:nvSpPr>
        <p:spPr bwMode="auto">
          <a:xfrm>
            <a:off x="269875" y="9105900"/>
            <a:ext cx="6337300" cy="647700"/>
          </a:xfrm>
          <a:prstGeom prst="roundRect">
            <a:avLst>
              <a:gd name="adj" fmla="val 3431"/>
            </a:avLst>
          </a:prstGeom>
          <a:solidFill>
            <a:schemeClr val="bg1"/>
          </a:solidFill>
          <a:ln w="254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ja-JP" altLang="en-US"/>
          </a:p>
        </p:txBody>
      </p:sp>
      <p:sp>
        <p:nvSpPr>
          <p:cNvPr id="19495" name="Text Box 39"/>
          <p:cNvSpPr txBox="1">
            <a:spLocks noChangeArrowheads="1"/>
          </p:cNvSpPr>
          <p:nvPr/>
        </p:nvSpPr>
        <p:spPr bwMode="auto">
          <a:xfrm>
            <a:off x="342900" y="9178925"/>
            <a:ext cx="12954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en-US" altLang="ja-JP" sz="1200" dirty="0">
                <a:latin typeface="HGP創英角ｺﾞｼｯｸUB" pitchFamily="50" charset="-128"/>
                <a:ea typeface="HGP創英角ｺﾞｼｯｸUB" pitchFamily="50" charset="-128"/>
              </a:rPr>
              <a:t>■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お問合せは・・・</a:t>
            </a:r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342900" y="9410700"/>
            <a:ext cx="6192838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34" tIns="43716" rIns="87434" bIns="43716">
            <a:spAutoFit/>
          </a:bodyPr>
          <a:lstStyle>
            <a:lvl1pPr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43656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87471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309688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1749425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2066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6638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1210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5782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〇〇〇〇　　　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　</a:t>
            </a:r>
            <a:r>
              <a:rPr lang="en-US" altLang="ja-JP" sz="1200" dirty="0">
                <a:latin typeface="HGP創英角ｺﾞｼｯｸUB" pitchFamily="50" charset="-128"/>
                <a:ea typeface="HGP創英角ｺﾞｼｯｸUB" pitchFamily="50" charset="-128"/>
              </a:rPr>
              <a:t>TEL 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０００－０００－００００ 担当 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〇〇 まで</a:t>
            </a:r>
            <a:endParaRPr lang="ja-JP" altLang="en-US" sz="1200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pic>
        <p:nvPicPr>
          <p:cNvPr id="19579" name="Picture 123" descr="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82" y="188913"/>
            <a:ext cx="12239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80" name="WordArt 124"/>
          <p:cNvSpPr>
            <a:spLocks noChangeArrowheads="1" noChangeShapeType="1" noTextEdit="1"/>
          </p:cNvSpPr>
          <p:nvPr/>
        </p:nvSpPr>
        <p:spPr bwMode="auto">
          <a:xfrm>
            <a:off x="1700808" y="776536"/>
            <a:ext cx="4032448" cy="446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kern="10" dirty="0" smtClean="0">
                <a:solidFill>
                  <a:srgbClr val="000099"/>
                </a:solidFill>
                <a:latin typeface="HGP創英角ｺﾞｼｯｸUB"/>
                <a:ea typeface="HGP創英角ｺﾞｼｯｸUB"/>
              </a:rPr>
              <a:t>せる</a:t>
            </a:r>
            <a:r>
              <a:rPr lang="ja-JP" altLang="en-US" sz="3600" kern="10" dirty="0" smtClean="0">
                <a:solidFill>
                  <a:srgbClr val="FF0000"/>
                </a:solidFill>
                <a:latin typeface="HGP創英角ｺﾞｼｯｸUB"/>
                <a:ea typeface="HGP創英角ｺﾞｼｯｸUB"/>
              </a:rPr>
              <a:t>高性能</a:t>
            </a:r>
            <a:r>
              <a:rPr lang="ja-JP" altLang="en-US" sz="3600" kern="10" dirty="0" smtClean="0">
                <a:solidFill>
                  <a:srgbClr val="000099"/>
                </a:solidFill>
                <a:latin typeface="HGP創英角ｺﾞｼｯｸUB"/>
                <a:ea typeface="HGP創英角ｺﾞｼｯｸUB"/>
              </a:rPr>
              <a:t>ディスプレイ</a:t>
            </a:r>
            <a:endParaRPr lang="ja-JP" altLang="en-US" sz="3600" kern="10" dirty="0">
              <a:solidFill>
                <a:srgbClr val="000099"/>
              </a:solidFill>
              <a:latin typeface="HGP創英角ｺﾞｼｯｸUB"/>
              <a:ea typeface="HGP創英角ｺﾞｼｯｸUB"/>
            </a:endParaRPr>
          </a:p>
        </p:txBody>
      </p:sp>
      <p:graphicFrame>
        <p:nvGraphicFramePr>
          <p:cNvPr id="19581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882249"/>
              </p:ext>
            </p:extLst>
          </p:nvPr>
        </p:nvGraphicFramePr>
        <p:xfrm>
          <a:off x="5622588" y="177070"/>
          <a:ext cx="111601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5" r:id="rId4" imgW="1378080" imgH="311040" progId="">
                  <p:embed/>
                </p:oleObj>
              </mc:Choice>
              <mc:Fallback>
                <p:oleObj r:id="rId4" imgW="1378080" imgH="311040" progId="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2588" y="177070"/>
                        <a:ext cx="1116012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AutoShape 8"/>
          <p:cNvSpPr>
            <a:spLocks noChangeArrowheads="1"/>
          </p:cNvSpPr>
          <p:nvPr/>
        </p:nvSpPr>
        <p:spPr bwMode="auto">
          <a:xfrm>
            <a:off x="325363" y="1810646"/>
            <a:ext cx="6335712" cy="7129547"/>
          </a:xfrm>
          <a:prstGeom prst="roundRect">
            <a:avLst>
              <a:gd name="adj" fmla="val 2361"/>
            </a:avLst>
          </a:prstGeom>
          <a:ln>
            <a:headEnd/>
            <a:tailEnd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69" name="Line 31"/>
          <p:cNvSpPr>
            <a:spLocks noChangeShapeType="1"/>
          </p:cNvSpPr>
          <p:nvPr/>
        </p:nvSpPr>
        <p:spPr bwMode="auto">
          <a:xfrm>
            <a:off x="518360" y="4232920"/>
            <a:ext cx="6057900" cy="0"/>
          </a:xfrm>
          <a:prstGeom prst="line">
            <a:avLst/>
          </a:prstGeom>
          <a:ln w="19050">
            <a:solidFill>
              <a:srgbClr val="3333CC"/>
            </a:solidFill>
            <a:prstDash val="sysDash"/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482" y="7592012"/>
            <a:ext cx="1601205" cy="10647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955" y="7578989"/>
            <a:ext cx="1647014" cy="1099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47" y="4321079"/>
            <a:ext cx="3023366" cy="469353"/>
          </a:xfrm>
          <a:prstGeom prst="rect">
            <a:avLst/>
          </a:prstGeom>
        </p:spPr>
      </p:pic>
      <p:pic>
        <p:nvPicPr>
          <p:cNvPr id="19693" name="Picture 23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10" y="4824750"/>
            <a:ext cx="1269456" cy="1988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94" name="Picture 23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856" y="4815121"/>
            <a:ext cx="1092242" cy="199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95" name="Picture 23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72" y="4815121"/>
            <a:ext cx="1098244" cy="199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98" name="Picture 24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977" y="4775177"/>
            <a:ext cx="1109032" cy="20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99" name="Picture 24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40" y="4791982"/>
            <a:ext cx="1091407" cy="202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6" name="グループ化 65"/>
          <p:cNvGrpSpPr/>
          <p:nvPr/>
        </p:nvGrpSpPr>
        <p:grpSpPr>
          <a:xfrm>
            <a:off x="442160" y="6822607"/>
            <a:ext cx="1172709" cy="453760"/>
            <a:chOff x="2339794" y="4523028"/>
            <a:chExt cx="1172709" cy="453760"/>
          </a:xfrm>
        </p:grpSpPr>
        <p:sp>
          <p:nvSpPr>
            <p:cNvPr id="67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68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72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75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76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70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7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grpSp>
        <p:nvGrpSpPr>
          <p:cNvPr id="77" name="グループ化 76"/>
          <p:cNvGrpSpPr/>
          <p:nvPr/>
        </p:nvGrpSpPr>
        <p:grpSpPr>
          <a:xfrm>
            <a:off x="1723763" y="6822607"/>
            <a:ext cx="1172709" cy="453760"/>
            <a:chOff x="2339794" y="4523028"/>
            <a:chExt cx="1172709" cy="453760"/>
          </a:xfrm>
        </p:grpSpPr>
        <p:sp>
          <p:nvSpPr>
            <p:cNvPr id="78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79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82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91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92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80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8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grpSp>
        <p:nvGrpSpPr>
          <p:cNvPr id="93" name="グループ化 92"/>
          <p:cNvGrpSpPr/>
          <p:nvPr/>
        </p:nvGrpSpPr>
        <p:grpSpPr>
          <a:xfrm>
            <a:off x="2960917" y="6822607"/>
            <a:ext cx="1172709" cy="453760"/>
            <a:chOff x="2339794" y="4523028"/>
            <a:chExt cx="1172709" cy="453760"/>
          </a:xfrm>
        </p:grpSpPr>
        <p:sp>
          <p:nvSpPr>
            <p:cNvPr id="94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99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104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105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6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100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10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grpSp>
        <p:nvGrpSpPr>
          <p:cNvPr id="107" name="グループ化 106"/>
          <p:cNvGrpSpPr/>
          <p:nvPr/>
        </p:nvGrpSpPr>
        <p:grpSpPr>
          <a:xfrm>
            <a:off x="4184942" y="6822607"/>
            <a:ext cx="1172709" cy="453760"/>
            <a:chOff x="2339794" y="4523028"/>
            <a:chExt cx="1172709" cy="453760"/>
          </a:xfrm>
        </p:grpSpPr>
        <p:sp>
          <p:nvSpPr>
            <p:cNvPr id="111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120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123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124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5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121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122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grpSp>
        <p:nvGrpSpPr>
          <p:cNvPr id="126" name="グループ化 125"/>
          <p:cNvGrpSpPr/>
          <p:nvPr/>
        </p:nvGrpSpPr>
        <p:grpSpPr>
          <a:xfrm>
            <a:off x="5411518" y="6822607"/>
            <a:ext cx="1172709" cy="453760"/>
            <a:chOff x="2339794" y="4523028"/>
            <a:chExt cx="1172709" cy="453760"/>
          </a:xfrm>
        </p:grpSpPr>
        <p:sp>
          <p:nvSpPr>
            <p:cNvPr id="127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128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131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132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3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129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13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sp>
        <p:nvSpPr>
          <p:cNvPr id="134" name="テキスト ボックス 133"/>
          <p:cNvSpPr txBox="1"/>
          <p:nvPr/>
        </p:nvSpPr>
        <p:spPr>
          <a:xfrm>
            <a:off x="389559" y="1343272"/>
            <a:ext cx="4134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1200" b="1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省電力化と生産性の高いビジネスワークを実現します。</a:t>
            </a:r>
            <a:endParaRPr lang="en-US" altLang="ja-JP" sz="1200" b="1" dirty="0" smtClean="0">
              <a:solidFill>
                <a:schemeClr val="bg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l"/>
            <a:r>
              <a:rPr lang="ja-JP" altLang="en-US" sz="12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アドバンストディスプレイ </a:t>
            </a:r>
            <a:r>
              <a:rPr lang="en-US" altLang="ja-JP" sz="12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MultiSync</a:t>
            </a:r>
            <a:r>
              <a:rPr lang="en-US" altLang="ja-JP" sz="8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®</a:t>
            </a:r>
            <a:r>
              <a:rPr lang="ja-JP" altLang="en-US" sz="12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ＥＡシリーズ</a:t>
            </a:r>
            <a:endParaRPr kumimoji="1" lang="ja-JP" altLang="en-US" sz="1600" dirty="0">
              <a:solidFill>
                <a:schemeClr val="bg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135" name="テキスト ボックス 134"/>
          <p:cNvSpPr txBox="1"/>
          <p:nvPr/>
        </p:nvSpPr>
        <p:spPr>
          <a:xfrm>
            <a:off x="495332" y="7682227"/>
            <a:ext cx="2366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宣伝・広報部門で正確な</a:t>
            </a:r>
            <a:endParaRPr kumimoji="1" lang="en-US" altLang="ja-JP" sz="1600" dirty="0" smtClean="0">
              <a:ln w="952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B050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色を確認するのに最適！</a:t>
            </a:r>
            <a:endParaRPr kumimoji="1" lang="ja-JP" altLang="en-US" sz="1600" dirty="0">
              <a:ln w="952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B050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2823954" y="7367390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b="1" dirty="0" smtClean="0">
                <a:solidFill>
                  <a:srgbClr val="3333CC"/>
                </a:solidFill>
                <a:latin typeface="+mn-ea"/>
                <a:ea typeface="+mn-ea"/>
              </a:rPr>
              <a:t>●</a:t>
            </a:r>
            <a:r>
              <a:rPr lang="ja-JP" altLang="en-US" sz="800" b="1" dirty="0">
                <a:solidFill>
                  <a:srgbClr val="3333CC"/>
                </a:solidFill>
              </a:rPr>
              <a:t>宣伝</a:t>
            </a:r>
            <a:r>
              <a:rPr lang="ja-JP" altLang="en-US" sz="800" b="1" dirty="0" smtClean="0">
                <a:solidFill>
                  <a:srgbClr val="3333CC"/>
                </a:solidFill>
              </a:rPr>
              <a:t>・広報</a:t>
            </a:r>
            <a:endParaRPr kumimoji="1" lang="ja-JP" altLang="en-US" sz="800" dirty="0">
              <a:solidFill>
                <a:srgbClr val="3333CC"/>
              </a:solidFill>
              <a:latin typeface="+mn-ea"/>
              <a:ea typeface="+mn-ea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4736832" y="7385721"/>
            <a:ext cx="4924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b="1" dirty="0" smtClean="0">
                <a:solidFill>
                  <a:srgbClr val="3333CC"/>
                </a:solidFill>
              </a:rPr>
              <a:t>●学校</a:t>
            </a:r>
            <a:endParaRPr kumimoji="1" lang="ja-JP" altLang="en-US" sz="800" dirty="0">
              <a:solidFill>
                <a:srgbClr val="3333CC"/>
              </a:solidFill>
              <a:latin typeface="+mn-ea"/>
              <a:ea typeface="+mn-ea"/>
            </a:endParaRPr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2863553" y="8652292"/>
            <a:ext cx="1404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600" dirty="0"/>
              <a:t>広告やカタログ、商品の写真を正確に</a:t>
            </a:r>
          </a:p>
          <a:p>
            <a:pPr algn="l"/>
            <a:r>
              <a:rPr lang="ja-JP" altLang="en-US" sz="600" dirty="0"/>
              <a:t>チェック、ムダなプリントアウトも削減</a:t>
            </a:r>
            <a:endParaRPr kumimoji="1" lang="ja-JP" altLang="en-US" sz="400" dirty="0"/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4755322" y="8653669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600" dirty="0"/>
              <a:t>教室内にあるディスプレイの色環境を</a:t>
            </a:r>
          </a:p>
          <a:p>
            <a:pPr algn="l"/>
            <a:r>
              <a:rPr lang="ja-JP" altLang="en-US" sz="600" dirty="0"/>
              <a:t>統一でき、同じ色を見ながら授業を進行</a:t>
            </a:r>
            <a:endParaRPr kumimoji="1" lang="ja-JP" altLang="en-US" sz="200" dirty="0"/>
          </a:p>
        </p:txBody>
      </p:sp>
      <p:pic>
        <p:nvPicPr>
          <p:cNvPr id="19700" name="Picture 2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44" y="2055129"/>
            <a:ext cx="3291315" cy="204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408393" y="2298304"/>
            <a:ext cx="289053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フル</a:t>
            </a:r>
            <a:r>
              <a:rPr lang="en-US" altLang="ja-JP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HD</a:t>
            </a:r>
            <a:r>
              <a:rPr lang="ja-JP" alt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を</a:t>
            </a:r>
            <a:r>
              <a:rPr lang="ja-JP" alt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超えた</a:t>
            </a:r>
            <a:endParaRPr lang="en-US" altLang="ja-JP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l"/>
            <a:r>
              <a:rPr lang="en-US" altLang="ja-JP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4K</a:t>
            </a:r>
            <a:r>
              <a:rPr lang="ja-JP" alt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高解像度</a:t>
            </a:r>
            <a:r>
              <a:rPr lang="ja-JP" alt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を実現</a:t>
            </a:r>
            <a:r>
              <a:rPr lang="ja-JP" alt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。</a:t>
            </a:r>
            <a:endParaRPr lang="en-US" altLang="ja-JP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l"/>
            <a:r>
              <a:rPr lang="ja-JP" alt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高精細</a:t>
            </a:r>
            <a:r>
              <a:rPr lang="ja-JP" alt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映像をより美しく</a:t>
            </a:r>
            <a:r>
              <a:rPr lang="ja-JP" alt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、</a:t>
            </a:r>
            <a:endParaRPr lang="en-US" altLang="ja-JP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l"/>
            <a:r>
              <a:rPr lang="ja-JP" alt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より</a:t>
            </a:r>
            <a:r>
              <a:rPr lang="ja-JP" alt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鮮明に再現します。</a:t>
            </a:r>
            <a:endParaRPr kumimoji="1" lang="ja-JP" alt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72" y="1970274"/>
            <a:ext cx="2732896" cy="315801"/>
          </a:xfrm>
          <a:prstGeom prst="rect">
            <a:avLst/>
          </a:prstGeom>
        </p:spPr>
      </p:pic>
      <p:grpSp>
        <p:nvGrpSpPr>
          <p:cNvPr id="140" name="グループ化 139"/>
          <p:cNvGrpSpPr/>
          <p:nvPr/>
        </p:nvGrpSpPr>
        <p:grpSpPr>
          <a:xfrm>
            <a:off x="1457496" y="3654720"/>
            <a:ext cx="1685277" cy="453760"/>
            <a:chOff x="2339794" y="4523028"/>
            <a:chExt cx="1172709" cy="453760"/>
          </a:xfrm>
        </p:grpSpPr>
        <p:sp>
          <p:nvSpPr>
            <p:cNvPr id="141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142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145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146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7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143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 smtClean="0">
                  <a:solidFill>
                    <a:srgbClr val="FF0000"/>
                  </a:solidFill>
                  <a:latin typeface="ＡＲＰゴシック体Ｓ"/>
                </a:rPr>
                <a:t>000,000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14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descr="横線 (太)"/>
          <p:cNvSpPr>
            <a:spLocks noChangeArrowheads="1"/>
          </p:cNvSpPr>
          <p:nvPr/>
        </p:nvSpPr>
        <p:spPr bwMode="auto">
          <a:xfrm>
            <a:off x="0" y="1322388"/>
            <a:ext cx="6850514" cy="85534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488" name="AutoShape 56"/>
          <p:cNvSpPr>
            <a:spLocks noChangeArrowheads="1"/>
          </p:cNvSpPr>
          <p:nvPr/>
        </p:nvSpPr>
        <p:spPr bwMode="auto">
          <a:xfrm>
            <a:off x="269875" y="9134475"/>
            <a:ext cx="6337300" cy="647700"/>
          </a:xfrm>
          <a:prstGeom prst="roundRect">
            <a:avLst>
              <a:gd name="adj" fmla="val 3431"/>
            </a:avLst>
          </a:prstGeom>
          <a:solidFill>
            <a:schemeClr val="bg1"/>
          </a:solidFill>
          <a:ln w="254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ja-JP" altLang="en-US"/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253658" y="1880310"/>
            <a:ext cx="6335712" cy="7129547"/>
          </a:xfrm>
          <a:prstGeom prst="roundRect">
            <a:avLst>
              <a:gd name="adj" fmla="val 2361"/>
            </a:avLst>
          </a:prstGeom>
          <a:ln>
            <a:headEnd/>
            <a:tailEnd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18463" name="Line 31"/>
          <p:cNvSpPr>
            <a:spLocks noChangeShapeType="1"/>
          </p:cNvSpPr>
          <p:nvPr/>
        </p:nvSpPr>
        <p:spPr bwMode="auto">
          <a:xfrm>
            <a:off x="384525" y="5207124"/>
            <a:ext cx="6057900" cy="0"/>
          </a:xfrm>
          <a:prstGeom prst="line">
            <a:avLst/>
          </a:prstGeom>
          <a:ln w="19050">
            <a:solidFill>
              <a:srgbClr val="969696"/>
            </a:solidFill>
            <a:prstDash val="sysDash"/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8485" name="Text Box 53"/>
          <p:cNvSpPr txBox="1">
            <a:spLocks noChangeArrowheads="1"/>
          </p:cNvSpPr>
          <p:nvPr/>
        </p:nvSpPr>
        <p:spPr bwMode="auto">
          <a:xfrm>
            <a:off x="342900" y="9217025"/>
            <a:ext cx="12954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en-US" altLang="ja-JP" sz="1200">
                <a:latin typeface="HGP創英角ｺﾞｼｯｸUB" pitchFamily="50" charset="-128"/>
                <a:ea typeface="HGP創英角ｺﾞｼｯｸUB" pitchFamily="50" charset="-128"/>
              </a:rPr>
              <a:t>■</a:t>
            </a:r>
            <a:r>
              <a:rPr lang="ja-JP" altLang="en-US" sz="1200">
                <a:latin typeface="HGP創英角ｺﾞｼｯｸUB" pitchFamily="50" charset="-128"/>
                <a:ea typeface="HGP創英角ｺﾞｼｯｸUB" pitchFamily="50" charset="-128"/>
              </a:rPr>
              <a:t>お問合せは・・・</a:t>
            </a:r>
          </a:p>
        </p:txBody>
      </p:sp>
      <p:pic>
        <p:nvPicPr>
          <p:cNvPr id="18489" name="Picture 57" descr="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4" y="144712"/>
            <a:ext cx="118183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90" name="WordArt 58"/>
          <p:cNvSpPr>
            <a:spLocks noChangeArrowheads="1" noChangeShapeType="1" noTextEdit="1"/>
          </p:cNvSpPr>
          <p:nvPr/>
        </p:nvSpPr>
        <p:spPr bwMode="auto">
          <a:xfrm>
            <a:off x="1639094" y="776536"/>
            <a:ext cx="4950276" cy="37757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kern="10" dirty="0" smtClean="0">
                <a:solidFill>
                  <a:srgbClr val="000099"/>
                </a:solidFill>
                <a:latin typeface="HGP創英角ｺﾞｼｯｸUB"/>
                <a:ea typeface="HGP創英角ｺﾞｼｯｸUB"/>
              </a:rPr>
              <a:t>せる</a:t>
            </a:r>
            <a:r>
              <a:rPr lang="ja-JP" altLang="en-US" sz="3600" kern="10" dirty="0" smtClean="0">
                <a:solidFill>
                  <a:srgbClr val="FF0000"/>
                </a:solidFill>
                <a:latin typeface="HGP創英角ｺﾞｼｯｸUB"/>
                <a:ea typeface="HGP創英角ｺﾞｼｯｸUB"/>
              </a:rPr>
              <a:t>グラフィック</a:t>
            </a:r>
            <a:r>
              <a:rPr lang="ja-JP" altLang="en-US" sz="3600" kern="10" dirty="0" smtClean="0">
                <a:solidFill>
                  <a:srgbClr val="000099"/>
                </a:solidFill>
                <a:latin typeface="HGP創英角ｺﾞｼｯｸUB"/>
                <a:ea typeface="HGP創英角ｺﾞｼｯｸUB"/>
              </a:rPr>
              <a:t>ディスプレイ</a:t>
            </a:r>
            <a:endParaRPr lang="ja-JP" altLang="en-US" sz="3600" kern="10" dirty="0">
              <a:solidFill>
                <a:srgbClr val="000099"/>
              </a:solidFill>
              <a:latin typeface="HGP創英角ｺﾞｼｯｸUB"/>
              <a:ea typeface="HGP創英角ｺﾞｼｯｸUB"/>
            </a:endParaRPr>
          </a:p>
        </p:txBody>
      </p:sp>
      <p:graphicFrame>
        <p:nvGraphicFramePr>
          <p:cNvPr id="18494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385395"/>
              </p:ext>
            </p:extLst>
          </p:nvPr>
        </p:nvGraphicFramePr>
        <p:xfrm>
          <a:off x="5699125" y="141288"/>
          <a:ext cx="1039746" cy="306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" r:id="rId4" imgW="1378080" imgH="311040" progId="">
                  <p:embed/>
                </p:oleObj>
              </mc:Choice>
              <mc:Fallback>
                <p:oleObj r:id="rId4" imgW="1378080" imgH="31104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5" y="141288"/>
                        <a:ext cx="1039746" cy="3061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グループ化 16"/>
          <p:cNvGrpSpPr/>
          <p:nvPr/>
        </p:nvGrpSpPr>
        <p:grpSpPr>
          <a:xfrm>
            <a:off x="3067532" y="5795471"/>
            <a:ext cx="1172709" cy="453760"/>
            <a:chOff x="2339794" y="4523028"/>
            <a:chExt cx="1172709" cy="453760"/>
          </a:xfrm>
        </p:grpSpPr>
        <p:sp>
          <p:nvSpPr>
            <p:cNvPr id="94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95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96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97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98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99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 smtClean="0">
                  <a:solidFill>
                    <a:srgbClr val="FF0000"/>
                  </a:solidFill>
                  <a:latin typeface="ＡＲＰゴシック体Ｓ"/>
                </a:rPr>
                <a:t>000,000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10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pic>
        <p:nvPicPr>
          <p:cNvPr id="2" name="図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5234186"/>
            <a:ext cx="6153150" cy="43278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11" y="1895120"/>
            <a:ext cx="3730444" cy="44497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94" y="3507750"/>
            <a:ext cx="2735844" cy="122833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75" y="7850155"/>
            <a:ext cx="2414024" cy="1127604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3" y="6731322"/>
            <a:ext cx="2549018" cy="1230835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6" y="5633814"/>
            <a:ext cx="2620487" cy="1230835"/>
          </a:xfrm>
          <a:prstGeom prst="rect">
            <a:avLst/>
          </a:prstGeom>
        </p:spPr>
      </p:pic>
      <p:grpSp>
        <p:nvGrpSpPr>
          <p:cNvPr id="54" name="グループ化 53"/>
          <p:cNvGrpSpPr/>
          <p:nvPr/>
        </p:nvGrpSpPr>
        <p:grpSpPr>
          <a:xfrm>
            <a:off x="3067532" y="6954181"/>
            <a:ext cx="1172709" cy="453760"/>
            <a:chOff x="2339794" y="4523028"/>
            <a:chExt cx="1172709" cy="453760"/>
          </a:xfrm>
        </p:grpSpPr>
        <p:sp>
          <p:nvSpPr>
            <p:cNvPr id="55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56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59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60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61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57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 smtClean="0">
                  <a:solidFill>
                    <a:srgbClr val="FF0000"/>
                  </a:solidFill>
                  <a:latin typeface="ＡＲＰゴシック体Ｓ"/>
                </a:rPr>
                <a:t>000,000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58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grpSp>
        <p:nvGrpSpPr>
          <p:cNvPr id="62" name="グループ化 61"/>
          <p:cNvGrpSpPr/>
          <p:nvPr/>
        </p:nvGrpSpPr>
        <p:grpSpPr>
          <a:xfrm>
            <a:off x="3067532" y="8052285"/>
            <a:ext cx="1172709" cy="453760"/>
            <a:chOff x="2339794" y="4523028"/>
            <a:chExt cx="1172709" cy="453760"/>
          </a:xfrm>
        </p:grpSpPr>
        <p:sp>
          <p:nvSpPr>
            <p:cNvPr id="63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64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67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68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69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65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 smtClean="0">
                  <a:solidFill>
                    <a:srgbClr val="FF0000"/>
                  </a:solidFill>
                  <a:latin typeface="ＡＲＰゴシック体Ｓ"/>
                </a:rPr>
                <a:t>000,000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66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4325966" y="5608005"/>
            <a:ext cx="2222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画像のレタッチや補正</a:t>
            </a:r>
            <a:r>
              <a:rPr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、</a:t>
            </a:r>
            <a:endParaRPr lang="en-US" altLang="ja-JP" sz="1600" dirty="0" smtClean="0">
              <a:ln w="952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グラフィック</a:t>
            </a:r>
            <a:r>
              <a:rPr lang="ja-JP" altLang="en-US" sz="1600" dirty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制作に最適</a:t>
            </a:r>
            <a:endParaRPr kumimoji="1" lang="ja-JP" altLang="en-US" sz="1600" dirty="0">
              <a:ln w="952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689" y="6390705"/>
            <a:ext cx="1332966" cy="889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図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 t="10319" b="21495"/>
          <a:stretch/>
        </p:blipFill>
        <p:spPr>
          <a:xfrm>
            <a:off x="4853081" y="7797808"/>
            <a:ext cx="1352067" cy="889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8"/>
          <a:stretch/>
        </p:blipFill>
        <p:spPr>
          <a:xfrm>
            <a:off x="3536608" y="2474969"/>
            <a:ext cx="1280845" cy="935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5" name="テキスト ボックス 74"/>
          <p:cNvSpPr txBox="1"/>
          <p:nvPr/>
        </p:nvSpPr>
        <p:spPr>
          <a:xfrm>
            <a:off x="438177" y="2665451"/>
            <a:ext cx="2958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00FF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Web</a:t>
            </a:r>
            <a:r>
              <a:rPr kumimoji="1"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00FF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デザイン、</a:t>
            </a:r>
            <a:r>
              <a:rPr kumimoji="1" lang="en-US" altLang="ja-JP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00FF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CG</a:t>
            </a:r>
            <a:r>
              <a:rPr kumimoji="1"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00FF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や動画作成、</a:t>
            </a:r>
            <a:endParaRPr kumimoji="1" lang="en-US" altLang="ja-JP" sz="1600" dirty="0" smtClean="0">
              <a:ln w="952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00FF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ja-JP" altLang="en-US" sz="1600" dirty="0" smtClean="0">
                <a:ln w="952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00FF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写真のプリントに最適！</a:t>
            </a:r>
            <a:endParaRPr kumimoji="1" lang="ja-JP" altLang="en-US" sz="1600" dirty="0">
              <a:ln w="952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00FF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383718" y="6175670"/>
            <a:ext cx="10871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b="1" dirty="0" smtClean="0">
                <a:solidFill>
                  <a:srgbClr val="3333CC"/>
                </a:solidFill>
                <a:latin typeface="+mn-ea"/>
                <a:ea typeface="+mn-ea"/>
              </a:rPr>
              <a:t>●</a:t>
            </a:r>
            <a:r>
              <a:rPr lang="en-US" altLang="ja-JP" sz="800" b="1" dirty="0" smtClean="0">
                <a:solidFill>
                  <a:srgbClr val="3333CC"/>
                </a:solidFill>
                <a:latin typeface="+mn-ea"/>
                <a:ea typeface="+mn-ea"/>
              </a:rPr>
              <a:t>DTP</a:t>
            </a:r>
            <a:r>
              <a:rPr lang="ja-JP" altLang="en-US" sz="800" b="1" dirty="0">
                <a:solidFill>
                  <a:srgbClr val="3333CC"/>
                </a:solidFill>
                <a:latin typeface="+mn-ea"/>
                <a:ea typeface="+mn-ea"/>
              </a:rPr>
              <a:t>・</a:t>
            </a:r>
            <a:r>
              <a:rPr lang="en-US" altLang="ja-JP" sz="800" b="1" dirty="0" smtClean="0">
                <a:solidFill>
                  <a:srgbClr val="3333CC"/>
                </a:solidFill>
                <a:latin typeface="+mn-ea"/>
                <a:ea typeface="+mn-ea"/>
              </a:rPr>
              <a:t>Web</a:t>
            </a:r>
            <a:r>
              <a:rPr lang="ja-JP" altLang="en-US" sz="800" b="1" dirty="0" smtClean="0">
                <a:solidFill>
                  <a:srgbClr val="3333CC"/>
                </a:solidFill>
                <a:latin typeface="+mn-ea"/>
                <a:ea typeface="+mn-ea"/>
              </a:rPr>
              <a:t>デザイン</a:t>
            </a:r>
            <a:endParaRPr kumimoji="1" lang="ja-JP" altLang="en-US" sz="800" dirty="0">
              <a:solidFill>
                <a:srgbClr val="3333CC"/>
              </a:solidFill>
              <a:latin typeface="+mn-ea"/>
              <a:ea typeface="+mn-ea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746623" y="7561689"/>
            <a:ext cx="13292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b="1" dirty="0" smtClean="0">
                <a:solidFill>
                  <a:srgbClr val="3333CC"/>
                </a:solidFill>
                <a:latin typeface="+mn-ea"/>
                <a:ea typeface="+mn-ea"/>
              </a:rPr>
              <a:t>●</a:t>
            </a:r>
            <a:r>
              <a:rPr lang="ja-JP" altLang="en-US" sz="800" b="1" dirty="0">
                <a:solidFill>
                  <a:srgbClr val="3333CC"/>
                </a:solidFill>
              </a:rPr>
              <a:t>カメラマン・撮影</a:t>
            </a:r>
            <a:r>
              <a:rPr lang="ja-JP" altLang="en-US" sz="800" b="1" dirty="0" smtClean="0">
                <a:solidFill>
                  <a:srgbClr val="3333CC"/>
                </a:solidFill>
              </a:rPr>
              <a:t>スタジオ</a:t>
            </a:r>
            <a:endParaRPr kumimoji="1" lang="ja-JP" altLang="en-US" sz="800" dirty="0">
              <a:solidFill>
                <a:srgbClr val="3333CC"/>
              </a:solidFill>
              <a:latin typeface="+mn-ea"/>
              <a:ea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53658" y="1350614"/>
            <a:ext cx="4519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1200" dirty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正しい色再現でクリエイティブワークをサポートします</a:t>
            </a:r>
            <a:r>
              <a:rPr lang="ja-JP" altLang="en-US" sz="12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。</a:t>
            </a:r>
            <a:endParaRPr lang="en-US" altLang="ja-JP" sz="1200" dirty="0" smtClean="0">
              <a:solidFill>
                <a:schemeClr val="bg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l"/>
            <a:r>
              <a:rPr lang="ja-JP" altLang="en-US" sz="1200" b="1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カラーマネジメントディスプレイ</a:t>
            </a:r>
            <a:r>
              <a:rPr lang="en-US" altLang="ja-JP" sz="12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MultiSync</a:t>
            </a:r>
            <a:r>
              <a:rPr lang="en-US" altLang="ja-JP" sz="8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®</a:t>
            </a:r>
            <a:r>
              <a:rPr lang="ja-JP" altLang="en-US" sz="1200" dirty="0" smtClean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ＰＡ／Ｐシリーズ</a:t>
            </a:r>
            <a:endParaRPr kumimoji="1" lang="ja-JP" altLang="en-US" sz="1600" dirty="0">
              <a:solidFill>
                <a:schemeClr val="bg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grpSp>
        <p:nvGrpSpPr>
          <p:cNvPr id="80" name="グループ化 79"/>
          <p:cNvGrpSpPr/>
          <p:nvPr/>
        </p:nvGrpSpPr>
        <p:grpSpPr>
          <a:xfrm>
            <a:off x="1847704" y="4644943"/>
            <a:ext cx="1172709" cy="453760"/>
            <a:chOff x="2339794" y="4523028"/>
            <a:chExt cx="1172709" cy="453760"/>
          </a:xfrm>
        </p:grpSpPr>
        <p:sp>
          <p:nvSpPr>
            <p:cNvPr id="81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82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86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87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88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83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8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grpSp>
        <p:nvGrpSpPr>
          <p:cNvPr id="89" name="グループ化 88"/>
          <p:cNvGrpSpPr/>
          <p:nvPr/>
        </p:nvGrpSpPr>
        <p:grpSpPr>
          <a:xfrm>
            <a:off x="4874669" y="4688200"/>
            <a:ext cx="1172709" cy="453760"/>
            <a:chOff x="2339794" y="4523028"/>
            <a:chExt cx="1172709" cy="453760"/>
          </a:xfrm>
        </p:grpSpPr>
        <p:sp>
          <p:nvSpPr>
            <p:cNvPr id="90" name="Rectangle 48"/>
            <p:cNvSpPr>
              <a:spLocks noChangeArrowheads="1"/>
            </p:cNvSpPr>
            <p:nvPr/>
          </p:nvSpPr>
          <p:spPr bwMode="auto">
            <a:xfrm>
              <a:off x="2363153" y="4613840"/>
              <a:ext cx="1149350" cy="3629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91" name="Group 51"/>
            <p:cNvGrpSpPr>
              <a:grpSpLocks/>
            </p:cNvGrpSpPr>
            <p:nvPr/>
          </p:nvGrpSpPr>
          <p:grpSpPr bwMode="auto">
            <a:xfrm>
              <a:off x="2339794" y="4523028"/>
              <a:ext cx="898424" cy="180668"/>
              <a:chOff x="-1599" y="2799"/>
              <a:chExt cx="662" cy="186"/>
            </a:xfrm>
          </p:grpSpPr>
          <p:sp>
            <p:nvSpPr>
              <p:cNvPr id="101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424" y="2799"/>
                <a:ext cx="461" cy="1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3600" kern="1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特別価格</a:t>
                </a:r>
              </a:p>
            </p:txBody>
          </p:sp>
          <p:sp>
            <p:nvSpPr>
              <p:cNvPr id="102" name="AutoShape 53"/>
              <p:cNvSpPr>
                <a:spLocks noChangeArrowheads="1"/>
              </p:cNvSpPr>
              <p:nvPr/>
            </p:nvSpPr>
            <p:spPr bwMode="auto">
              <a:xfrm>
                <a:off x="-1599" y="2799"/>
                <a:ext cx="662" cy="18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3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-1514" y="2835"/>
                <a:ext cx="505" cy="1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ja-JP" altLang="en-US" sz="2800" kern="10" dirty="0">
                    <a:solidFill>
                      <a:schemeClr val="bg1"/>
                    </a:solidFill>
                    <a:effectLst>
                      <a:outerShdw dist="17961" dir="2700000" algn="ctr" rotWithShape="0">
                        <a:schemeClr val="tx1"/>
                      </a:outerShdw>
                    </a:effectLst>
                    <a:latin typeface="HGS創英角ｺﾞｼｯｸUB"/>
                    <a:ea typeface="HGS創英角ｺﾞｼｯｸUB"/>
                  </a:rPr>
                  <a:t>ご提供価格</a:t>
                </a:r>
              </a:p>
            </p:txBody>
          </p:sp>
        </p:grpSp>
        <p:sp>
          <p:nvSpPr>
            <p:cNvPr id="92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453468" y="4745423"/>
              <a:ext cx="835974" cy="2115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ja-JP" sz="3600" b="1" kern="10" dirty="0">
                  <a:solidFill>
                    <a:srgbClr val="FF0000"/>
                  </a:solidFill>
                  <a:latin typeface="ＡＲＰゴシック体Ｓ"/>
                </a:rPr>
                <a:t>00,000</a:t>
              </a:r>
              <a:endParaRPr lang="ja-JP" altLang="en-US" sz="3600" b="1" kern="10" dirty="0">
                <a:solidFill>
                  <a:srgbClr val="FF0000"/>
                </a:solidFill>
                <a:latin typeface="ＡＲＰゴシック体Ｓ"/>
              </a:endParaRPr>
            </a:p>
          </p:txBody>
        </p:sp>
        <p:sp>
          <p:nvSpPr>
            <p:cNvPr id="9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355130" y="4832429"/>
              <a:ext cx="98993" cy="10454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b="1" kern="10" dirty="0">
                  <a:solidFill>
                    <a:srgbClr val="FF0000"/>
                  </a:solidFill>
                  <a:latin typeface="ＡＲＰゴシック体Ｓ"/>
                </a:rPr>
                <a:t>円</a:t>
              </a:r>
            </a:p>
          </p:txBody>
        </p:sp>
      </p:grpSp>
      <p:pic>
        <p:nvPicPr>
          <p:cNvPr id="18593" name="図 1859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889" y="2605779"/>
            <a:ext cx="1314638" cy="8675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415" y="3642464"/>
            <a:ext cx="2723890" cy="1103799"/>
          </a:xfrm>
          <a:prstGeom prst="rect">
            <a:avLst/>
          </a:prstGeom>
        </p:spPr>
      </p:pic>
      <p:sp>
        <p:nvSpPr>
          <p:cNvPr id="18594" name="テキスト ボックス 18593"/>
          <p:cNvSpPr txBox="1"/>
          <p:nvPr/>
        </p:nvSpPr>
        <p:spPr>
          <a:xfrm>
            <a:off x="3453346" y="2271444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b="1" dirty="0" smtClean="0">
                <a:solidFill>
                  <a:srgbClr val="3333CC"/>
                </a:solidFill>
                <a:latin typeface="+mj-ea"/>
                <a:ea typeface="+mj-ea"/>
              </a:rPr>
              <a:t>●</a:t>
            </a:r>
            <a:r>
              <a:rPr lang="en-US" altLang="ja-JP" sz="800" b="1" dirty="0" smtClean="0">
                <a:solidFill>
                  <a:srgbClr val="3333CC"/>
                </a:solidFill>
                <a:latin typeface="+mj-ea"/>
                <a:ea typeface="+mj-ea"/>
              </a:rPr>
              <a:t>CG</a:t>
            </a:r>
            <a:r>
              <a:rPr lang="ja-JP" altLang="en-US" sz="800" b="1" dirty="0" smtClean="0">
                <a:solidFill>
                  <a:srgbClr val="3333CC"/>
                </a:solidFill>
                <a:latin typeface="+mj-ea"/>
                <a:ea typeface="+mj-ea"/>
              </a:rPr>
              <a:t>・映像・</a:t>
            </a:r>
            <a:r>
              <a:rPr lang="ja-JP" altLang="en-US" sz="800" b="1" dirty="0">
                <a:solidFill>
                  <a:srgbClr val="3333CC"/>
                </a:solidFill>
                <a:latin typeface="+mj-ea"/>
                <a:ea typeface="+mj-ea"/>
              </a:rPr>
              <a:t>アニメ</a:t>
            </a:r>
            <a:endParaRPr kumimoji="1" lang="ja-JP" altLang="en-US" sz="8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14" name="テキスト ボックス 113"/>
          <p:cNvSpPr txBox="1"/>
          <p:nvPr/>
        </p:nvSpPr>
        <p:spPr>
          <a:xfrm>
            <a:off x="5021904" y="2389766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b="1" dirty="0" smtClean="0">
                <a:solidFill>
                  <a:srgbClr val="3333CC"/>
                </a:solidFill>
                <a:latin typeface="+mj-ea"/>
                <a:ea typeface="+mj-ea"/>
              </a:rPr>
              <a:t>●設計・開発</a:t>
            </a:r>
            <a:endParaRPr kumimoji="1" lang="ja-JP" altLang="en-US" sz="8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8596" name="テキスト ボックス 18595"/>
          <p:cNvSpPr txBox="1"/>
          <p:nvPr/>
        </p:nvSpPr>
        <p:spPr>
          <a:xfrm>
            <a:off x="4465972" y="7280328"/>
            <a:ext cx="12731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00" dirty="0"/>
              <a:t>制作チームの色環境を統一して、</a:t>
            </a:r>
          </a:p>
          <a:p>
            <a:r>
              <a:rPr lang="ja-JP" altLang="en-US" sz="600" dirty="0"/>
              <a:t>印刷現場との色合わせもサポート</a:t>
            </a:r>
            <a:endParaRPr kumimoji="1" lang="ja-JP" altLang="en-US" sz="600" dirty="0"/>
          </a:p>
        </p:txBody>
      </p:sp>
      <p:sp>
        <p:nvSpPr>
          <p:cNvPr id="18597" name="テキスト ボックス 18596"/>
          <p:cNvSpPr txBox="1"/>
          <p:nvPr/>
        </p:nvSpPr>
        <p:spPr>
          <a:xfrm>
            <a:off x="4828487" y="8705841"/>
            <a:ext cx="1449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600" dirty="0"/>
              <a:t>スタジオで撮影した画像をその場で</a:t>
            </a:r>
          </a:p>
          <a:p>
            <a:pPr algn="l"/>
            <a:r>
              <a:rPr lang="ja-JP" altLang="en-US" sz="600" dirty="0"/>
              <a:t>正確に確認し、イメージ通りの色で撮影</a:t>
            </a:r>
            <a:endParaRPr kumimoji="1" lang="ja-JP" altLang="en-US" sz="600" dirty="0"/>
          </a:p>
        </p:txBody>
      </p:sp>
      <p:sp>
        <p:nvSpPr>
          <p:cNvPr id="18598" name="テキスト ボックス 18597"/>
          <p:cNvSpPr txBox="1"/>
          <p:nvPr/>
        </p:nvSpPr>
        <p:spPr>
          <a:xfrm>
            <a:off x="-891480" y="3410599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8599" name="テキスト ボックス 18598"/>
          <p:cNvSpPr txBox="1"/>
          <p:nvPr/>
        </p:nvSpPr>
        <p:spPr>
          <a:xfrm>
            <a:off x="3466758" y="3387967"/>
            <a:ext cx="1438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600" dirty="0"/>
              <a:t>TV</a:t>
            </a:r>
            <a:r>
              <a:rPr lang="ja-JP" altLang="en-US" sz="600" dirty="0"/>
              <a:t>や映画に適した色空間もプリセット、</a:t>
            </a:r>
          </a:p>
          <a:p>
            <a:pPr algn="l"/>
            <a:r>
              <a:rPr lang="ja-JP" altLang="en-US" sz="600" dirty="0"/>
              <a:t>出力先の規格で高精度に色管理</a:t>
            </a:r>
            <a:endParaRPr kumimoji="1" lang="ja-JP" altLang="en-US" sz="600" dirty="0"/>
          </a:p>
        </p:txBody>
      </p:sp>
      <p:sp>
        <p:nvSpPr>
          <p:cNvPr id="18600" name="テキスト ボックス 18599"/>
          <p:cNvSpPr txBox="1"/>
          <p:nvPr/>
        </p:nvSpPr>
        <p:spPr>
          <a:xfrm>
            <a:off x="-963488" y="3526466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8604" name="テキスト ボックス 18603"/>
          <p:cNvSpPr txBox="1"/>
          <p:nvPr/>
        </p:nvSpPr>
        <p:spPr>
          <a:xfrm>
            <a:off x="5034917" y="3450008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600" dirty="0"/>
              <a:t>レンダリング画像を忠実に再現でき、</a:t>
            </a:r>
          </a:p>
          <a:p>
            <a:pPr algn="l"/>
            <a:r>
              <a:rPr lang="ja-JP" altLang="en-US" sz="600" dirty="0"/>
              <a:t>製品デザインの精度が向上</a:t>
            </a:r>
            <a:endParaRPr kumimoji="1" lang="ja-JP" altLang="en-US" sz="600" dirty="0"/>
          </a:p>
        </p:txBody>
      </p:sp>
      <p:sp>
        <p:nvSpPr>
          <p:cNvPr id="76" name="Text Box 40"/>
          <p:cNvSpPr txBox="1">
            <a:spLocks noChangeArrowheads="1"/>
          </p:cNvSpPr>
          <p:nvPr/>
        </p:nvSpPr>
        <p:spPr bwMode="auto">
          <a:xfrm>
            <a:off x="342900" y="9410700"/>
            <a:ext cx="6192838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34" tIns="43716" rIns="87434" bIns="43716">
            <a:spAutoFit/>
          </a:bodyPr>
          <a:lstStyle>
            <a:lvl1pPr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43656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87471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309688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1749425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2066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6638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1210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5782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〇〇〇〇　　　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　</a:t>
            </a:r>
            <a:r>
              <a:rPr lang="en-US" altLang="ja-JP" sz="1200" dirty="0">
                <a:latin typeface="HGP創英角ｺﾞｼｯｸUB" pitchFamily="50" charset="-128"/>
                <a:ea typeface="HGP創英角ｺﾞｼｯｸUB" pitchFamily="50" charset="-128"/>
              </a:rPr>
              <a:t>TEL 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０００－０００－００００ 担当 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〇〇 まで</a:t>
            </a:r>
            <a:endParaRPr lang="ja-JP" altLang="en-US" sz="1200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5421</TotalTime>
  <Words>304</Words>
  <Application>Microsoft Office PowerPoint</Application>
  <PresentationFormat>A4 210 x 297 mm</PresentationFormat>
  <Paragraphs>82</Paragraphs>
  <Slides>2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0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標準デザイン</vt:lpstr>
      <vt:lpstr>PowerPoint プレゼンテーション</vt:lpstr>
      <vt:lpstr>PowerPoint プレゼンテーション</vt:lpstr>
    </vt:vector>
  </TitlesOfParts>
  <Company>NECビューテクノロジー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h-saito</dc:creator>
  <cp:lastModifiedBy>0000011264775</cp:lastModifiedBy>
  <cp:revision>252</cp:revision>
  <dcterms:created xsi:type="dcterms:W3CDTF">2007-12-03T23:44:41Z</dcterms:created>
  <dcterms:modified xsi:type="dcterms:W3CDTF">2014-06-12T00:42:02Z</dcterms:modified>
</cp:coreProperties>
</file>