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2" r:id="rId3"/>
  </p:sldIdLst>
  <p:sldSz cx="6858000" cy="9906000" type="A4"/>
  <p:notesSz cx="6735763" cy="9866313"/>
  <p:defaultTextStyle>
    <a:defPPr>
      <a:defRPr lang="ja-JP"/>
    </a:defPPr>
    <a:lvl1pPr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00"/>
    <a:srgbClr val="0066FF"/>
    <a:srgbClr val="FF3300"/>
    <a:srgbClr val="8DDBB0"/>
    <a:srgbClr val="FFFF99"/>
    <a:srgbClr val="FFCC66"/>
    <a:srgbClr val="3333CC"/>
    <a:srgbClr val="6666FF"/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2500" autoAdjust="0"/>
    <p:restoredTop sz="89964" autoAdjust="0"/>
  </p:normalViewPr>
  <p:slideViewPr>
    <p:cSldViewPr>
      <p:cViewPr varScale="1">
        <p:scale>
          <a:sx n="80" d="100"/>
          <a:sy n="80" d="100"/>
        </p:scale>
        <p:origin x="-3318" y="-10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464E78-11AF-4A3E-A4A1-CACD58CC0CD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24590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CB80F6-586D-41D4-8589-29A685E12B6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35060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CE4030-4821-4F8D-8BF4-1876A607069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30116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F53E11-BFED-42E8-808D-010B173B13D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44335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FC86F0-549A-411A-A233-BED3073EB0F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06207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F005A7-3372-4C6A-9EB7-565313422C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91255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98F465-2F21-454E-A0D8-EE9D9B4EAC4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17963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150548-1980-4226-8D5F-67EA059BBCA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528115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08FEF0-F160-4431-9592-D56D0693218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94324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D38FF0-91D1-47D4-A7F3-B63CA1736B8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78281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F888DB-1B92-44FA-9193-59CADD58C22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94681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7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EFDC18C-F108-41F5-93A1-B770D6CAB7B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image" Target="../media/image2.png"/><Relationship Id="rId21" Type="http://schemas.openxmlformats.org/officeDocument/2006/relationships/image" Target="../media/image18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1.wmf"/><Relationship Id="rId15" Type="http://schemas.openxmlformats.org/officeDocument/2006/relationships/image" Target="../media/image12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png"/><Relationship Id="rId14" Type="http://schemas.openxmlformats.org/officeDocument/2006/relationships/image" Target="../media/image11.png"/><Relationship Id="rId22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png"/><Relationship Id="rId3" Type="http://schemas.openxmlformats.org/officeDocument/2006/relationships/image" Target="../media/image2.png"/><Relationship Id="rId7" Type="http://schemas.openxmlformats.org/officeDocument/2006/relationships/image" Target="../media/image21.png"/><Relationship Id="rId12" Type="http://schemas.openxmlformats.org/officeDocument/2006/relationships/image" Target="../media/image26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30.png"/><Relationship Id="rId1" Type="http://schemas.openxmlformats.org/officeDocument/2006/relationships/vmlDrawing" Target="../drawings/vmlDrawing2.v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.wmf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23.png"/><Relationship Id="rId1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 descr="横線 (太)"/>
          <p:cNvSpPr>
            <a:spLocks noChangeArrowheads="1"/>
          </p:cNvSpPr>
          <p:nvPr/>
        </p:nvSpPr>
        <p:spPr bwMode="auto">
          <a:xfrm>
            <a:off x="10319" y="1314697"/>
            <a:ext cx="6858000" cy="8553450"/>
          </a:xfrm>
          <a:prstGeom prst="rect">
            <a:avLst/>
          </a:prstGeom>
          <a:pattFill prst="dkHorz">
            <a:fgClr>
              <a:srgbClr val="ABC1FF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9471" name="AutoShape 15"/>
          <p:cNvSpPr>
            <a:spLocks noChangeArrowheads="1"/>
          </p:cNvSpPr>
          <p:nvPr/>
        </p:nvSpPr>
        <p:spPr bwMode="auto">
          <a:xfrm>
            <a:off x="280194" y="1511474"/>
            <a:ext cx="6408738" cy="7473974"/>
          </a:xfrm>
          <a:prstGeom prst="roundRect">
            <a:avLst>
              <a:gd name="adj" fmla="val 2361"/>
            </a:avLst>
          </a:prstGeom>
          <a:solidFill>
            <a:schemeClr val="bg1"/>
          </a:solidFill>
          <a:ln w="57150" cmpd="thickThin">
            <a:solidFill>
              <a:srgbClr val="FF6600"/>
            </a:solidFill>
            <a:prstDash val="sysDot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ja-JP" dirty="0"/>
          </a:p>
        </p:txBody>
      </p:sp>
      <p:sp>
        <p:nvSpPr>
          <p:cNvPr id="19494" name="AutoShape 38"/>
          <p:cNvSpPr>
            <a:spLocks noChangeArrowheads="1"/>
          </p:cNvSpPr>
          <p:nvPr/>
        </p:nvSpPr>
        <p:spPr bwMode="auto">
          <a:xfrm>
            <a:off x="269875" y="9105900"/>
            <a:ext cx="6337300" cy="647700"/>
          </a:xfrm>
          <a:prstGeom prst="roundRect">
            <a:avLst>
              <a:gd name="adj" fmla="val 3431"/>
            </a:avLst>
          </a:prstGeom>
          <a:solidFill>
            <a:schemeClr val="bg1"/>
          </a:solidFill>
          <a:ln w="25400" algn="ctr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ja-JP" altLang="en-US"/>
          </a:p>
        </p:txBody>
      </p:sp>
      <p:sp>
        <p:nvSpPr>
          <p:cNvPr id="19495" name="Text Box 39"/>
          <p:cNvSpPr txBox="1">
            <a:spLocks noChangeArrowheads="1"/>
          </p:cNvSpPr>
          <p:nvPr/>
        </p:nvSpPr>
        <p:spPr bwMode="auto">
          <a:xfrm>
            <a:off x="342900" y="9178925"/>
            <a:ext cx="1295400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l"/>
            <a:r>
              <a:rPr lang="en-US" altLang="ja-JP" sz="1200">
                <a:latin typeface="HGP創英角ｺﾞｼｯｸUB" pitchFamily="50" charset="-128"/>
                <a:ea typeface="HGP創英角ｺﾞｼｯｸUB" pitchFamily="50" charset="-128"/>
              </a:rPr>
              <a:t>■</a:t>
            </a:r>
            <a:r>
              <a:rPr lang="ja-JP" altLang="en-US" sz="1200">
                <a:latin typeface="HGP創英角ｺﾞｼｯｸUB" pitchFamily="50" charset="-128"/>
                <a:ea typeface="HGP創英角ｺﾞｼｯｸUB" pitchFamily="50" charset="-128"/>
              </a:rPr>
              <a:t>お問合せは・・・</a:t>
            </a:r>
          </a:p>
        </p:txBody>
      </p:sp>
      <p:pic>
        <p:nvPicPr>
          <p:cNvPr id="19579" name="Picture 123" descr="魅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2656" y="188913"/>
            <a:ext cx="1223962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580" name="WordArt 124"/>
          <p:cNvSpPr>
            <a:spLocks noChangeArrowheads="1" noChangeShapeType="1" noTextEdit="1"/>
          </p:cNvSpPr>
          <p:nvPr/>
        </p:nvSpPr>
        <p:spPr bwMode="auto">
          <a:xfrm>
            <a:off x="1585367" y="776536"/>
            <a:ext cx="5021808" cy="4460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 dirty="0" smtClean="0">
                <a:solidFill>
                  <a:srgbClr val="000099"/>
                </a:solidFill>
                <a:latin typeface="HGP創英角ｺﾞｼｯｸUB"/>
                <a:ea typeface="HGP創英角ｺﾞｼｯｸUB"/>
              </a:rPr>
              <a:t>せる</a:t>
            </a:r>
            <a:r>
              <a:rPr lang="ja-JP" altLang="en-US" sz="3600" kern="10" dirty="0" smtClean="0">
                <a:solidFill>
                  <a:srgbClr val="FF0000"/>
                </a:solidFill>
                <a:latin typeface="HGP創英角ｺﾞｼｯｸUB"/>
                <a:ea typeface="HGP創英角ｺﾞｼｯｸUB"/>
              </a:rPr>
              <a:t>大画面</a:t>
            </a:r>
            <a:r>
              <a:rPr lang="ja-JP" altLang="en-US" sz="3600" kern="10" dirty="0" smtClean="0">
                <a:solidFill>
                  <a:srgbClr val="000099"/>
                </a:solidFill>
                <a:latin typeface="HGP創英角ｺﾞｼｯｸUB"/>
                <a:ea typeface="HGP創英角ｺﾞｼｯｸUB"/>
              </a:rPr>
              <a:t>ディスプレイ、デジタルサイネージセット</a:t>
            </a:r>
            <a:endParaRPr lang="ja-JP" altLang="en-US" sz="3600" kern="10" dirty="0">
              <a:solidFill>
                <a:srgbClr val="000099"/>
              </a:solidFill>
              <a:latin typeface="HGP創英角ｺﾞｼｯｸUB"/>
              <a:ea typeface="HGP創英角ｺﾞｼｯｸUB"/>
            </a:endParaRPr>
          </a:p>
        </p:txBody>
      </p:sp>
      <p:graphicFrame>
        <p:nvGraphicFramePr>
          <p:cNvPr id="19581" name="Object 1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72882249"/>
              </p:ext>
            </p:extLst>
          </p:nvPr>
        </p:nvGraphicFramePr>
        <p:xfrm>
          <a:off x="5622588" y="177070"/>
          <a:ext cx="1116012" cy="328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725" r:id="rId4" imgW="1378080" imgH="311040" progId="">
                  <p:embed/>
                </p:oleObj>
              </mc:Choice>
              <mc:Fallback>
                <p:oleObj r:id="rId4" imgW="1378080" imgH="311040" progId="">
                  <p:embed/>
                  <p:pic>
                    <p:nvPicPr>
                      <p:cNvPr id="0" name="Object 1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2588" y="177070"/>
                        <a:ext cx="1116012" cy="328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" name="Line 31"/>
          <p:cNvSpPr>
            <a:spLocks noChangeShapeType="1"/>
          </p:cNvSpPr>
          <p:nvPr/>
        </p:nvSpPr>
        <p:spPr bwMode="auto">
          <a:xfrm>
            <a:off x="479282" y="5044058"/>
            <a:ext cx="605790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ash"/>
            <a:headEnd/>
            <a:tailEnd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ja-JP" altLang="en-US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0357" y="5601072"/>
            <a:ext cx="721111" cy="615873"/>
          </a:xfrm>
          <a:prstGeom prst="rect">
            <a:avLst/>
          </a:prstGeom>
        </p:spPr>
      </p:pic>
      <p:grpSp>
        <p:nvGrpSpPr>
          <p:cNvPr id="19" name="グループ化 18"/>
          <p:cNvGrpSpPr/>
          <p:nvPr/>
        </p:nvGrpSpPr>
        <p:grpSpPr>
          <a:xfrm>
            <a:off x="4078982" y="8402032"/>
            <a:ext cx="1169988" cy="465168"/>
            <a:chOff x="3707507" y="8392507"/>
            <a:chExt cx="1169988" cy="465168"/>
          </a:xfrm>
        </p:grpSpPr>
        <p:sp>
          <p:nvSpPr>
            <p:cNvPr id="73" name="Rectangle 48"/>
            <p:cNvSpPr>
              <a:spLocks noChangeArrowheads="1"/>
            </p:cNvSpPr>
            <p:nvPr/>
          </p:nvSpPr>
          <p:spPr bwMode="auto">
            <a:xfrm>
              <a:off x="3728145" y="8494727"/>
              <a:ext cx="1149350" cy="36294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3" name="Group 51"/>
            <p:cNvGrpSpPr>
              <a:grpSpLocks/>
            </p:cNvGrpSpPr>
            <p:nvPr/>
          </p:nvGrpSpPr>
          <p:grpSpPr bwMode="auto">
            <a:xfrm>
              <a:off x="3707507" y="8392507"/>
              <a:ext cx="898424" cy="180668"/>
              <a:chOff x="-1599" y="2799"/>
              <a:chExt cx="662" cy="186"/>
            </a:xfrm>
          </p:grpSpPr>
          <p:sp>
            <p:nvSpPr>
              <p:cNvPr id="84" name="WordArt 52"/>
              <p:cNvSpPr>
                <a:spLocks noChangeArrowheads="1" noChangeShapeType="1" noTextEdit="1"/>
              </p:cNvSpPr>
              <p:nvPr/>
            </p:nvSpPr>
            <p:spPr bwMode="auto">
              <a:xfrm>
                <a:off x="-1424" y="2799"/>
                <a:ext cx="461" cy="10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HGS創英角ｺﾞｼｯｸUB"/>
                    <a:ea typeface="HGS創英角ｺﾞｼｯｸUB"/>
                  </a:rPr>
                  <a:t>特別価格</a:t>
                </a:r>
              </a:p>
            </p:txBody>
          </p:sp>
          <p:sp>
            <p:nvSpPr>
              <p:cNvPr id="85" name="AutoShape 53"/>
              <p:cNvSpPr>
                <a:spLocks noChangeArrowheads="1"/>
              </p:cNvSpPr>
              <p:nvPr/>
            </p:nvSpPr>
            <p:spPr bwMode="auto">
              <a:xfrm>
                <a:off x="-1599" y="2799"/>
                <a:ext cx="662" cy="186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" name="WordArt 54"/>
              <p:cNvSpPr>
                <a:spLocks noChangeArrowheads="1" noChangeShapeType="1" noTextEdit="1"/>
              </p:cNvSpPr>
              <p:nvPr/>
            </p:nvSpPr>
            <p:spPr bwMode="auto">
              <a:xfrm>
                <a:off x="-1514" y="2835"/>
                <a:ext cx="505" cy="10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2800" kern="10" dirty="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HGS創英角ｺﾞｼｯｸUB"/>
                    <a:ea typeface="HGS創英角ｺﾞｼｯｸUB"/>
                  </a:rPr>
                  <a:t>ご提供価格</a:t>
                </a:r>
              </a:p>
            </p:txBody>
          </p:sp>
        </p:grpSp>
        <p:sp>
          <p:nvSpPr>
            <p:cNvPr id="95" name="WordArt 49"/>
            <p:cNvSpPr>
              <a:spLocks noChangeArrowheads="1" noChangeShapeType="1" noTextEdit="1"/>
            </p:cNvSpPr>
            <p:nvPr/>
          </p:nvSpPr>
          <p:spPr bwMode="auto">
            <a:xfrm>
              <a:off x="3825226" y="8617502"/>
              <a:ext cx="835974" cy="21159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1905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solidFill>
                    <a:srgbClr val="FF0000"/>
                  </a:solidFill>
                  <a:latin typeface="ＡＲＰゴシック体Ｓ"/>
                </a:rPr>
                <a:t>000,000</a:t>
              </a:r>
              <a:endParaRPr lang="ja-JP" altLang="en-US" sz="3600" b="1" kern="10" dirty="0">
                <a:solidFill>
                  <a:srgbClr val="FF0000"/>
                </a:solidFill>
                <a:latin typeface="ＡＲＰゴシック体Ｓ"/>
              </a:endParaRPr>
            </a:p>
          </p:txBody>
        </p:sp>
        <p:sp>
          <p:nvSpPr>
            <p:cNvPr id="96" name="WordArt 50"/>
            <p:cNvSpPr>
              <a:spLocks noChangeArrowheads="1" noChangeShapeType="1" noTextEdit="1"/>
            </p:cNvSpPr>
            <p:nvPr/>
          </p:nvSpPr>
          <p:spPr bwMode="auto">
            <a:xfrm>
              <a:off x="4707492" y="8694983"/>
              <a:ext cx="98993" cy="10454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1905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solidFill>
                    <a:srgbClr val="FF0000"/>
                  </a:solidFill>
                  <a:latin typeface="ＡＲＰゴシック体Ｓ"/>
                </a:rPr>
                <a:t>円</a:t>
              </a:r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5318828" y="8413440"/>
            <a:ext cx="1172709" cy="453760"/>
            <a:chOff x="5242628" y="8470590"/>
            <a:chExt cx="1172709" cy="453760"/>
          </a:xfrm>
        </p:grpSpPr>
        <p:sp>
          <p:nvSpPr>
            <p:cNvPr id="74" name="Rectangle 48"/>
            <p:cNvSpPr>
              <a:spLocks noChangeArrowheads="1"/>
            </p:cNvSpPr>
            <p:nvPr/>
          </p:nvSpPr>
          <p:spPr bwMode="auto">
            <a:xfrm>
              <a:off x="5265987" y="8561402"/>
              <a:ext cx="1149350" cy="36294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7" name="Group 51"/>
            <p:cNvGrpSpPr>
              <a:grpSpLocks/>
            </p:cNvGrpSpPr>
            <p:nvPr/>
          </p:nvGrpSpPr>
          <p:grpSpPr bwMode="auto">
            <a:xfrm>
              <a:off x="5242628" y="8470590"/>
              <a:ext cx="898424" cy="180668"/>
              <a:chOff x="-1599" y="2799"/>
              <a:chExt cx="662" cy="186"/>
            </a:xfrm>
          </p:grpSpPr>
          <p:sp>
            <p:nvSpPr>
              <p:cNvPr id="88" name="WordArt 52"/>
              <p:cNvSpPr>
                <a:spLocks noChangeArrowheads="1" noChangeShapeType="1" noTextEdit="1"/>
              </p:cNvSpPr>
              <p:nvPr/>
            </p:nvSpPr>
            <p:spPr bwMode="auto">
              <a:xfrm>
                <a:off x="-1424" y="2799"/>
                <a:ext cx="461" cy="10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HGS創英角ｺﾞｼｯｸUB"/>
                    <a:ea typeface="HGS創英角ｺﾞｼｯｸUB"/>
                  </a:rPr>
                  <a:t>特別価格</a:t>
                </a:r>
              </a:p>
            </p:txBody>
          </p:sp>
          <p:sp>
            <p:nvSpPr>
              <p:cNvPr id="89" name="AutoShape 53"/>
              <p:cNvSpPr>
                <a:spLocks noChangeArrowheads="1"/>
              </p:cNvSpPr>
              <p:nvPr/>
            </p:nvSpPr>
            <p:spPr bwMode="auto">
              <a:xfrm>
                <a:off x="-1599" y="2799"/>
                <a:ext cx="662" cy="186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0" name="WordArt 54"/>
              <p:cNvSpPr>
                <a:spLocks noChangeArrowheads="1" noChangeShapeType="1" noTextEdit="1"/>
              </p:cNvSpPr>
              <p:nvPr/>
            </p:nvSpPr>
            <p:spPr bwMode="auto">
              <a:xfrm>
                <a:off x="-1514" y="2835"/>
                <a:ext cx="505" cy="10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2800" kern="10" dirty="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HGS創英角ｺﾞｼｯｸUB"/>
                    <a:ea typeface="HGS創英角ｺﾞｼｯｸUB"/>
                  </a:rPr>
                  <a:t>ご提供価格</a:t>
                </a:r>
              </a:p>
            </p:txBody>
          </p:sp>
        </p:grpSp>
        <p:sp>
          <p:nvSpPr>
            <p:cNvPr id="97" name="WordArt 49"/>
            <p:cNvSpPr>
              <a:spLocks noChangeArrowheads="1" noChangeShapeType="1" noTextEdit="1"/>
            </p:cNvSpPr>
            <p:nvPr/>
          </p:nvSpPr>
          <p:spPr bwMode="auto">
            <a:xfrm>
              <a:off x="5356302" y="8692985"/>
              <a:ext cx="835974" cy="21159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1905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solidFill>
                    <a:srgbClr val="FF0000"/>
                  </a:solidFill>
                  <a:latin typeface="ＡＲＰゴシック体Ｓ"/>
                </a:rPr>
                <a:t>000,000</a:t>
              </a:r>
              <a:endParaRPr lang="ja-JP" altLang="en-US" sz="3600" b="1" kern="10" dirty="0">
                <a:solidFill>
                  <a:srgbClr val="FF0000"/>
                </a:solidFill>
                <a:latin typeface="ＡＲＰゴシック体Ｓ"/>
              </a:endParaRPr>
            </a:p>
          </p:txBody>
        </p:sp>
        <p:sp>
          <p:nvSpPr>
            <p:cNvPr id="98" name="WordArt 50"/>
            <p:cNvSpPr>
              <a:spLocks noChangeArrowheads="1" noChangeShapeType="1" noTextEdit="1"/>
            </p:cNvSpPr>
            <p:nvPr/>
          </p:nvSpPr>
          <p:spPr bwMode="auto">
            <a:xfrm>
              <a:off x="6257964" y="8779991"/>
              <a:ext cx="98993" cy="10454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1905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solidFill>
                    <a:srgbClr val="FF0000"/>
                  </a:solidFill>
                  <a:latin typeface="ＡＲＰゴシック体Ｓ"/>
                </a:rPr>
                <a:t>円</a:t>
              </a:r>
            </a:p>
          </p:txBody>
        </p:sp>
      </p:grpSp>
      <p:pic>
        <p:nvPicPr>
          <p:cNvPr id="102" name="図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825" y="5385048"/>
            <a:ext cx="2458496" cy="952474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</p:pic>
      <p:pic>
        <p:nvPicPr>
          <p:cNvPr id="103" name="図 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1638" y="6380221"/>
            <a:ext cx="1060450" cy="199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8" name="図 9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3216" y="6321152"/>
            <a:ext cx="1108075" cy="212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" name="Text Box 7"/>
          <p:cNvSpPr txBox="1">
            <a:spLocks noChangeArrowheads="1"/>
          </p:cNvSpPr>
          <p:nvPr/>
        </p:nvSpPr>
        <p:spPr bwMode="auto">
          <a:xfrm>
            <a:off x="5402588" y="5970637"/>
            <a:ext cx="1290312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0E15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50E15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l" eaLnBrk="1" hangingPunct="1"/>
            <a:r>
              <a:rPr lang="ja-JP" altLang="en-US" sz="900" b="1" dirty="0">
                <a:solidFill>
                  <a:srgbClr val="00D2C3"/>
                </a:solidFill>
                <a:latin typeface="+mj-ea"/>
                <a:ea typeface="+mj-ea"/>
              </a:rPr>
              <a:t>美映エルセット</a:t>
            </a:r>
            <a:endParaRPr lang="en-US" altLang="ja-JP" sz="900" b="1" dirty="0">
              <a:solidFill>
                <a:srgbClr val="00D2C3"/>
              </a:solidFill>
              <a:latin typeface="+mj-ea"/>
              <a:ea typeface="+mj-ea"/>
            </a:endParaRPr>
          </a:p>
          <a:p>
            <a:pPr algn="l" eaLnBrk="1" hangingPunct="1"/>
            <a:r>
              <a:rPr lang="en-US" altLang="ja-JP" sz="1050" b="1" dirty="0" smtClean="0">
                <a:latin typeface="+mj-ea"/>
                <a:ea typeface="+mj-ea"/>
              </a:rPr>
              <a:t>LCD-V463-MP-N2</a:t>
            </a:r>
            <a:endParaRPr lang="en-US" altLang="ja-JP" sz="1050" b="1" dirty="0">
              <a:latin typeface="+mj-ea"/>
              <a:ea typeface="+mj-ea"/>
            </a:endParaRPr>
          </a:p>
        </p:txBody>
      </p:sp>
      <p:sp>
        <p:nvSpPr>
          <p:cNvPr id="113" name="Text Box 7"/>
          <p:cNvSpPr txBox="1">
            <a:spLocks noChangeArrowheads="1"/>
          </p:cNvSpPr>
          <p:nvPr/>
        </p:nvSpPr>
        <p:spPr bwMode="auto">
          <a:xfrm>
            <a:off x="4120237" y="6013249"/>
            <a:ext cx="1290312" cy="392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0E15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50E15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l" eaLnBrk="1" hangingPunct="1"/>
            <a:r>
              <a:rPr lang="ja-JP" altLang="en-US" sz="900" b="1" dirty="0">
                <a:solidFill>
                  <a:srgbClr val="00D2C3"/>
                </a:solidFill>
                <a:latin typeface="+mj-ea"/>
                <a:ea typeface="+mj-ea"/>
              </a:rPr>
              <a:t>美映エルセット</a:t>
            </a:r>
            <a:endParaRPr lang="en-US" altLang="ja-JP" sz="900" b="1" dirty="0">
              <a:solidFill>
                <a:srgbClr val="00D2C3"/>
              </a:solidFill>
              <a:latin typeface="+mj-ea"/>
              <a:ea typeface="+mj-ea"/>
            </a:endParaRPr>
          </a:p>
          <a:p>
            <a:pPr algn="l" eaLnBrk="1" hangingPunct="1"/>
            <a:r>
              <a:rPr lang="en-US" altLang="ja-JP" sz="1050" b="1" dirty="0" smtClean="0">
                <a:latin typeface="+mj-ea"/>
                <a:ea typeface="+mj-ea"/>
              </a:rPr>
              <a:t>LCD-V423-MP-N2</a:t>
            </a:r>
            <a:endParaRPr lang="en-US" altLang="ja-JP" sz="1050" b="1" dirty="0">
              <a:latin typeface="+mj-ea"/>
              <a:ea typeface="+mj-ea"/>
            </a:endParaRPr>
          </a:p>
        </p:txBody>
      </p:sp>
      <p:pic>
        <p:nvPicPr>
          <p:cNvPr id="114" name="図 4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3524" y="7617296"/>
            <a:ext cx="858907" cy="1251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" name="テキスト ボックス 12"/>
          <p:cNvSpPr txBox="1">
            <a:spLocks noChangeArrowheads="1"/>
          </p:cNvSpPr>
          <p:nvPr/>
        </p:nvSpPr>
        <p:spPr bwMode="auto">
          <a:xfrm>
            <a:off x="332656" y="7401272"/>
            <a:ext cx="122822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800" b="1" dirty="0">
                <a:solidFill>
                  <a:srgbClr val="00D2C3"/>
                </a:solidFill>
              </a:rPr>
              <a:t>たとえばこんな場所で</a:t>
            </a:r>
            <a:r>
              <a:rPr lang="en-US" altLang="ja-JP" sz="800" b="1" dirty="0">
                <a:solidFill>
                  <a:srgbClr val="00D2C3"/>
                </a:solidFill>
              </a:rPr>
              <a:t>…</a:t>
            </a:r>
            <a:endParaRPr lang="ja-JP" altLang="en-US" sz="800" b="1" dirty="0">
              <a:solidFill>
                <a:srgbClr val="00D2C3"/>
              </a:solidFill>
            </a:endParaRPr>
          </a:p>
        </p:txBody>
      </p:sp>
      <p:sp>
        <p:nvSpPr>
          <p:cNvPr id="116" name="Text Box 16"/>
          <p:cNvSpPr txBox="1">
            <a:spLocks noChangeArrowheads="1"/>
          </p:cNvSpPr>
          <p:nvPr/>
        </p:nvSpPr>
        <p:spPr bwMode="auto">
          <a:xfrm>
            <a:off x="424184" y="5078661"/>
            <a:ext cx="3532817" cy="306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FF4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l" eaLnBrk="1" hangingPunct="1"/>
            <a:r>
              <a:rPr lang="ja-JP" altLang="en-US" sz="1600" dirty="0" smtClean="0">
                <a:solidFill>
                  <a:srgbClr val="0066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オールインワンで簡単デジタルサイネージ！</a:t>
            </a:r>
            <a:endParaRPr lang="ja-JP" altLang="en-US" sz="1600" dirty="0">
              <a:solidFill>
                <a:srgbClr val="0066FF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117" name="図 10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664" y="6446949"/>
            <a:ext cx="965420" cy="810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テキスト ボックス 20"/>
          <p:cNvSpPr txBox="1"/>
          <p:nvPr/>
        </p:nvSpPr>
        <p:spPr>
          <a:xfrm>
            <a:off x="1398817" y="6497486"/>
            <a:ext cx="27158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000" b="1" dirty="0">
                <a:solidFill>
                  <a:srgbClr val="FF0000"/>
                </a:solidFill>
                <a:latin typeface="HGPｺﾞｼｯｸE" pitchFamily="50" charset="-128"/>
              </a:rPr>
              <a:t>■</a:t>
            </a:r>
            <a:r>
              <a:rPr lang="ja-JP" altLang="en-US" sz="1000" b="1" dirty="0">
                <a:solidFill>
                  <a:srgbClr val="FF0000"/>
                </a:solidFill>
                <a:latin typeface="HGPｺﾞｼｯｸE" pitchFamily="50" charset="-128"/>
              </a:rPr>
              <a:t>必要な機器がオールインワンですぐに</a:t>
            </a:r>
            <a:r>
              <a:rPr lang="ja-JP" altLang="en-US" sz="1000" b="1" dirty="0" smtClean="0">
                <a:solidFill>
                  <a:srgbClr val="FF0000"/>
                </a:solidFill>
                <a:latin typeface="HGPｺﾞｼｯｸE" pitchFamily="50" charset="-128"/>
              </a:rPr>
              <a:t>使える</a:t>
            </a:r>
            <a:endParaRPr lang="en-US" altLang="ja-JP" sz="1000" b="1" dirty="0">
              <a:solidFill>
                <a:srgbClr val="FF0000"/>
              </a:solidFill>
              <a:latin typeface="HGPｺﾞｼｯｸE" pitchFamily="50" charset="-128"/>
            </a:endParaRPr>
          </a:p>
        </p:txBody>
      </p:sp>
      <p:pic>
        <p:nvPicPr>
          <p:cNvPr id="118" name="図 3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8817" y="6753200"/>
            <a:ext cx="2721420" cy="817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テキスト ボックス 21"/>
          <p:cNvSpPr txBox="1"/>
          <p:nvPr/>
        </p:nvSpPr>
        <p:spPr>
          <a:xfrm>
            <a:off x="1408162" y="7617296"/>
            <a:ext cx="29083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sz="1000" b="1" dirty="0">
                <a:solidFill>
                  <a:srgbClr val="FF0000"/>
                </a:solidFill>
                <a:latin typeface="HGPｺﾞｼｯｸE" pitchFamily="50" charset="-128"/>
              </a:rPr>
              <a:t>■</a:t>
            </a:r>
            <a:r>
              <a:rPr lang="ja-JP" altLang="en-US" sz="1000" b="1" dirty="0">
                <a:solidFill>
                  <a:srgbClr val="FF0000"/>
                </a:solidFill>
                <a:latin typeface="HGPｺﾞｼｯｸE" pitchFamily="50" charset="-128"/>
              </a:rPr>
              <a:t>スタイリッシュ＆スマートな</a:t>
            </a:r>
            <a:r>
              <a:rPr lang="ja-JP" altLang="en-US" sz="1000" b="1" dirty="0" smtClean="0">
                <a:solidFill>
                  <a:srgbClr val="FF0000"/>
                </a:solidFill>
                <a:latin typeface="HGPｺﾞｼｯｸE" pitchFamily="50" charset="-128"/>
              </a:rPr>
              <a:t>デザイン</a:t>
            </a:r>
            <a:endParaRPr lang="en-US" altLang="ja-JP" sz="1000" b="1" dirty="0" smtClean="0">
              <a:solidFill>
                <a:srgbClr val="FF0000"/>
              </a:solidFill>
              <a:latin typeface="HGPｺﾞｼｯｸE" pitchFamily="50" charset="-128"/>
            </a:endParaRPr>
          </a:p>
          <a:p>
            <a:pPr algn="l"/>
            <a:r>
              <a:rPr lang="ja-JP" altLang="en-US" sz="1000" dirty="0" smtClean="0">
                <a:latin typeface="ＭＳ Ｐゴシック" pitchFamily="50" charset="-128"/>
              </a:rPr>
              <a:t>あらゆる</a:t>
            </a:r>
            <a:r>
              <a:rPr lang="ja-JP" altLang="en-US" sz="1000" dirty="0">
                <a:latin typeface="ＭＳ Ｐゴシック" pitchFamily="50" charset="-128"/>
              </a:rPr>
              <a:t>空間</a:t>
            </a:r>
            <a:r>
              <a:rPr lang="ja-JP" altLang="en-US" sz="1000" dirty="0" smtClean="0">
                <a:latin typeface="ＭＳ Ｐゴシック" pitchFamily="50" charset="-128"/>
              </a:rPr>
              <a:t>に調和</a:t>
            </a:r>
            <a:r>
              <a:rPr lang="ja-JP" altLang="en-US" sz="1000" dirty="0">
                <a:latin typeface="ＭＳ Ｐゴシック" pitchFamily="50" charset="-128"/>
              </a:rPr>
              <a:t>するスタイリッシュなデザイン</a:t>
            </a:r>
            <a:r>
              <a:rPr lang="ja-JP" altLang="en-US" sz="1000" dirty="0" smtClean="0">
                <a:latin typeface="ＭＳ Ｐゴシック" pitchFamily="50" charset="-128"/>
              </a:rPr>
              <a:t>。</a:t>
            </a:r>
            <a:endParaRPr lang="en-US" altLang="ja-JP" sz="1000" dirty="0" smtClean="0">
              <a:latin typeface="ＭＳ Ｐゴシック" pitchFamily="50" charset="-128"/>
            </a:endParaRPr>
          </a:p>
          <a:p>
            <a:pPr algn="l"/>
            <a:r>
              <a:rPr lang="ja-JP" altLang="en-US" sz="1000" dirty="0" smtClean="0">
                <a:latin typeface="ＭＳ Ｐゴシック" pitchFamily="50" charset="-128"/>
              </a:rPr>
              <a:t>スタンド</a:t>
            </a:r>
            <a:r>
              <a:rPr lang="ja-JP" altLang="en-US" sz="1000" dirty="0">
                <a:latin typeface="ＭＳ Ｐゴシック" pitchFamily="50" charset="-128"/>
              </a:rPr>
              <a:t>は</a:t>
            </a:r>
            <a:r>
              <a:rPr lang="ja-JP" altLang="en-US" sz="1000" dirty="0" smtClean="0">
                <a:latin typeface="ＭＳ Ｐゴシック" pitchFamily="50" charset="-128"/>
              </a:rPr>
              <a:t>、移動</a:t>
            </a:r>
            <a:r>
              <a:rPr lang="ja-JP" altLang="en-US" sz="1000" dirty="0">
                <a:latin typeface="ＭＳ Ｐゴシック" pitchFamily="50" charset="-128"/>
              </a:rPr>
              <a:t>が楽なキャスターを</a:t>
            </a:r>
            <a:r>
              <a:rPr lang="ja-JP" altLang="en-US" sz="1000" dirty="0" smtClean="0">
                <a:latin typeface="ＭＳ Ｐゴシック" pitchFamily="50" charset="-128"/>
              </a:rPr>
              <a:t>装備</a:t>
            </a:r>
            <a:endParaRPr lang="en-US" altLang="ja-JP" sz="1000" dirty="0" smtClean="0">
              <a:latin typeface="ＭＳ Ｐゴシック" pitchFamily="50" charset="-128"/>
            </a:endParaRPr>
          </a:p>
          <a:p>
            <a:pPr algn="l"/>
            <a:endParaRPr lang="en-US" altLang="ja-JP" sz="1000" dirty="0" smtClean="0">
              <a:latin typeface="ＭＳ Ｐゴシック" pitchFamily="50" charset="-128"/>
            </a:endParaRPr>
          </a:p>
          <a:p>
            <a:pPr algn="l"/>
            <a:r>
              <a:rPr lang="en-US" altLang="ja-JP" sz="1000" b="1" dirty="0" smtClean="0">
                <a:solidFill>
                  <a:srgbClr val="FF0000"/>
                </a:solidFill>
                <a:latin typeface="HGPｺﾞｼｯｸE" pitchFamily="50" charset="-128"/>
              </a:rPr>
              <a:t>■</a:t>
            </a:r>
            <a:r>
              <a:rPr lang="ja-JP" altLang="en-US" sz="1000" b="1" dirty="0" smtClean="0">
                <a:solidFill>
                  <a:srgbClr val="FF0000"/>
                </a:solidFill>
                <a:latin typeface="HGPｺﾞｼｯｸE" pitchFamily="50" charset="-128"/>
              </a:rPr>
              <a:t>音声付き</a:t>
            </a:r>
            <a:r>
              <a:rPr lang="ja-JP" altLang="en-US" sz="1000" b="1" dirty="0">
                <a:solidFill>
                  <a:srgbClr val="FF0000"/>
                </a:solidFill>
                <a:latin typeface="HGPｺﾞｼｯｸE" pitchFamily="50" charset="-128"/>
              </a:rPr>
              <a:t>サイネージにも</a:t>
            </a:r>
            <a:r>
              <a:rPr lang="ja-JP" altLang="en-US" sz="1000" b="1" dirty="0" smtClean="0">
                <a:solidFill>
                  <a:srgbClr val="FF0000"/>
                </a:solidFill>
                <a:latin typeface="HGPｺﾞｼｯｸE" pitchFamily="50" charset="-128"/>
              </a:rPr>
              <a:t>対応</a:t>
            </a:r>
            <a:endParaRPr lang="en-US" altLang="ja-JP" sz="1000" b="1" dirty="0" smtClean="0">
              <a:solidFill>
                <a:srgbClr val="FF0000"/>
              </a:solidFill>
              <a:latin typeface="HGPｺﾞｼｯｸE" pitchFamily="50" charset="-128"/>
            </a:endParaRPr>
          </a:p>
          <a:p>
            <a:pPr algn="l"/>
            <a:r>
              <a:rPr lang="en-US" altLang="ja-JP" sz="1000" dirty="0">
                <a:latin typeface="ＭＳ Ｐゴシック" pitchFamily="50" charset="-128"/>
              </a:rPr>
              <a:t>10W</a:t>
            </a:r>
            <a:r>
              <a:rPr lang="ja-JP" altLang="en-US" sz="1000" dirty="0">
                <a:latin typeface="ＭＳ Ｐゴシック" pitchFamily="50" charset="-128"/>
              </a:rPr>
              <a:t>＋</a:t>
            </a:r>
            <a:r>
              <a:rPr lang="en-US" altLang="ja-JP" sz="1000" dirty="0">
                <a:latin typeface="ＭＳ Ｐゴシック" pitchFamily="50" charset="-128"/>
              </a:rPr>
              <a:t>10W</a:t>
            </a:r>
            <a:r>
              <a:rPr lang="ja-JP" altLang="en-US" sz="1000" dirty="0">
                <a:latin typeface="ＭＳ Ｐゴシック" pitchFamily="50" charset="-128"/>
              </a:rPr>
              <a:t>ステレオスピーカ</a:t>
            </a:r>
            <a:r>
              <a:rPr lang="ja-JP" altLang="en-US" sz="1000" dirty="0" smtClean="0">
                <a:latin typeface="ＭＳ Ｐゴシック" pitchFamily="50" charset="-128"/>
              </a:rPr>
              <a:t>内蔵で、</a:t>
            </a:r>
            <a:endParaRPr lang="en-US" altLang="ja-JP" sz="1000" dirty="0" smtClean="0">
              <a:latin typeface="ＭＳ Ｐゴシック" pitchFamily="50" charset="-128"/>
            </a:endParaRPr>
          </a:p>
          <a:p>
            <a:pPr algn="l"/>
            <a:r>
              <a:rPr lang="ja-JP" altLang="en-US" sz="1000" dirty="0" smtClean="0">
                <a:latin typeface="ＭＳ Ｐゴシック" pitchFamily="50" charset="-128"/>
              </a:rPr>
              <a:t>演出</a:t>
            </a:r>
            <a:r>
              <a:rPr lang="ja-JP" altLang="en-US" sz="1000" dirty="0">
                <a:latin typeface="ＭＳ Ｐゴシック" pitchFamily="50" charset="-128"/>
              </a:rPr>
              <a:t>効果を高める音声付き</a:t>
            </a:r>
            <a:r>
              <a:rPr lang="ja-JP" altLang="en-US" sz="1000" dirty="0" smtClean="0">
                <a:latin typeface="ＭＳ Ｐゴシック" pitchFamily="50" charset="-128"/>
              </a:rPr>
              <a:t>デジタル</a:t>
            </a:r>
            <a:endParaRPr lang="en-US" altLang="ja-JP" sz="1000" dirty="0" smtClean="0">
              <a:latin typeface="ＭＳ Ｐゴシック" pitchFamily="50" charset="-128"/>
            </a:endParaRPr>
          </a:p>
          <a:p>
            <a:pPr algn="l"/>
            <a:r>
              <a:rPr lang="ja-JP" altLang="en-US" sz="1000" dirty="0" smtClean="0">
                <a:latin typeface="ＭＳ Ｐゴシック" pitchFamily="50" charset="-128"/>
              </a:rPr>
              <a:t>広告ができます</a:t>
            </a:r>
            <a:r>
              <a:rPr lang="ja-JP" altLang="en-US" sz="1000" dirty="0">
                <a:latin typeface="ＭＳ Ｐゴシック" pitchFamily="50" charset="-128"/>
              </a:rPr>
              <a:t>。</a:t>
            </a:r>
          </a:p>
          <a:p>
            <a:pPr algn="l"/>
            <a:endParaRPr lang="en-US" altLang="ja-JP" sz="1000" b="1" dirty="0">
              <a:solidFill>
                <a:srgbClr val="FF0000"/>
              </a:solidFill>
              <a:latin typeface="HGPｺﾞｼｯｸE" pitchFamily="50" charset="-128"/>
            </a:endParaRPr>
          </a:p>
        </p:txBody>
      </p:sp>
      <p:pic>
        <p:nvPicPr>
          <p:cNvPr id="119" name="図 1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9080" y="5058074"/>
            <a:ext cx="2245258" cy="975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272" y="1568624"/>
            <a:ext cx="1542100" cy="1382147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706" y="4516760"/>
            <a:ext cx="2426871" cy="397651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7987" y="2027875"/>
            <a:ext cx="2146890" cy="14793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527" y="4016896"/>
            <a:ext cx="2728398" cy="408398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527" y="3512840"/>
            <a:ext cx="2728398" cy="408398"/>
          </a:xfrm>
          <a:prstGeom prst="rect">
            <a:avLst/>
          </a:prstGeom>
        </p:spPr>
      </p:pic>
      <p:sp>
        <p:nvSpPr>
          <p:cNvPr id="29" name="正方形/長方形 28"/>
          <p:cNvSpPr/>
          <p:nvPr/>
        </p:nvSpPr>
        <p:spPr>
          <a:xfrm>
            <a:off x="2067813" y="1751865"/>
            <a:ext cx="3110147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l"/>
            <a:r>
              <a:rPr lang="ja-JP" altLang="en-US" sz="2000" cap="none" spc="0" dirty="0" smtClean="0">
                <a:ln w="18415" cmpd="sng">
                  <a:noFill/>
                  <a:prstDash val="solid"/>
                </a:ln>
                <a:solidFill>
                  <a:srgbClr val="FF66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ＬＥＤ搭載の省電力モデル。</a:t>
            </a:r>
            <a:endParaRPr lang="en-US" altLang="ja-JP" sz="2000" cap="none" spc="0" dirty="0" smtClean="0">
              <a:ln w="18415" cmpd="sng">
                <a:noFill/>
                <a:prstDash val="solid"/>
              </a:ln>
              <a:solidFill>
                <a:srgbClr val="FF66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l"/>
            <a:r>
              <a:rPr lang="ja-JP" altLang="en-US" sz="2000" dirty="0">
                <a:ln w="18415" cmpd="sng">
                  <a:noFill/>
                  <a:prstDash val="solid"/>
                </a:ln>
                <a:solidFill>
                  <a:srgbClr val="FF66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設置</a:t>
            </a:r>
            <a:r>
              <a:rPr lang="ja-JP" altLang="en-US" sz="2000" dirty="0" smtClean="0">
                <a:ln w="18415" cmpd="sng">
                  <a:noFill/>
                  <a:prstDash val="solid"/>
                </a:ln>
                <a:solidFill>
                  <a:srgbClr val="FF66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場所を選ばない</a:t>
            </a:r>
            <a:endParaRPr lang="en-US" altLang="ja-JP" sz="2000" dirty="0" smtClean="0">
              <a:ln w="18415" cmpd="sng">
                <a:noFill/>
                <a:prstDash val="solid"/>
              </a:ln>
              <a:solidFill>
                <a:srgbClr val="FF66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l"/>
            <a:r>
              <a:rPr lang="ja-JP" altLang="en-US" sz="2000" dirty="0" smtClean="0">
                <a:ln w="18415" cmpd="sng">
                  <a:noFill/>
                  <a:prstDash val="solid"/>
                </a:ln>
                <a:solidFill>
                  <a:srgbClr val="FF66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薄型設計！</a:t>
            </a:r>
            <a:endParaRPr lang="ja-JP" altLang="en-US" sz="2000" cap="none" spc="0" dirty="0">
              <a:ln w="18415" cmpd="sng">
                <a:noFill/>
                <a:prstDash val="solid"/>
              </a:ln>
              <a:solidFill>
                <a:srgbClr val="FF66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28" name="図 27"/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208" y="3008784"/>
            <a:ext cx="2749036" cy="414494"/>
          </a:xfrm>
          <a:prstGeom prst="rect">
            <a:avLst/>
          </a:prstGeom>
        </p:spPr>
      </p:pic>
      <p:pic>
        <p:nvPicPr>
          <p:cNvPr id="110" name="図 4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16" y="5601072"/>
            <a:ext cx="481736" cy="481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" name="図 3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6772" y="5582256"/>
            <a:ext cx="465535" cy="465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4" name="グループ化 53"/>
          <p:cNvGrpSpPr/>
          <p:nvPr/>
        </p:nvGrpSpPr>
        <p:grpSpPr>
          <a:xfrm>
            <a:off x="3133567" y="4016896"/>
            <a:ext cx="1169988" cy="465168"/>
            <a:chOff x="3707507" y="8392507"/>
            <a:chExt cx="1169988" cy="465168"/>
          </a:xfrm>
        </p:grpSpPr>
        <p:sp>
          <p:nvSpPr>
            <p:cNvPr id="55" name="Rectangle 48"/>
            <p:cNvSpPr>
              <a:spLocks noChangeArrowheads="1"/>
            </p:cNvSpPr>
            <p:nvPr/>
          </p:nvSpPr>
          <p:spPr bwMode="auto">
            <a:xfrm>
              <a:off x="3728145" y="8494727"/>
              <a:ext cx="1149350" cy="36294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6" name="Group 51"/>
            <p:cNvGrpSpPr>
              <a:grpSpLocks/>
            </p:cNvGrpSpPr>
            <p:nvPr/>
          </p:nvGrpSpPr>
          <p:grpSpPr bwMode="auto">
            <a:xfrm>
              <a:off x="3707507" y="8392507"/>
              <a:ext cx="898424" cy="180668"/>
              <a:chOff x="-1599" y="2799"/>
              <a:chExt cx="662" cy="186"/>
            </a:xfrm>
          </p:grpSpPr>
          <p:sp>
            <p:nvSpPr>
              <p:cNvPr id="59" name="WordArt 52"/>
              <p:cNvSpPr>
                <a:spLocks noChangeArrowheads="1" noChangeShapeType="1" noTextEdit="1"/>
              </p:cNvSpPr>
              <p:nvPr/>
            </p:nvSpPr>
            <p:spPr bwMode="auto">
              <a:xfrm>
                <a:off x="-1424" y="2799"/>
                <a:ext cx="461" cy="10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HGS創英角ｺﾞｼｯｸUB"/>
                    <a:ea typeface="HGS創英角ｺﾞｼｯｸUB"/>
                  </a:rPr>
                  <a:t>特別価格</a:t>
                </a:r>
              </a:p>
            </p:txBody>
          </p:sp>
          <p:sp>
            <p:nvSpPr>
              <p:cNvPr id="60" name="AutoShape 53"/>
              <p:cNvSpPr>
                <a:spLocks noChangeArrowheads="1"/>
              </p:cNvSpPr>
              <p:nvPr/>
            </p:nvSpPr>
            <p:spPr bwMode="auto">
              <a:xfrm>
                <a:off x="-1599" y="2799"/>
                <a:ext cx="662" cy="186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WordArt 54"/>
              <p:cNvSpPr>
                <a:spLocks noChangeArrowheads="1" noChangeShapeType="1" noTextEdit="1"/>
              </p:cNvSpPr>
              <p:nvPr/>
            </p:nvSpPr>
            <p:spPr bwMode="auto">
              <a:xfrm>
                <a:off x="-1514" y="2835"/>
                <a:ext cx="505" cy="10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2800" kern="10" dirty="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HGS創英角ｺﾞｼｯｸUB"/>
                    <a:ea typeface="HGS創英角ｺﾞｼｯｸUB"/>
                  </a:rPr>
                  <a:t>ご提供価格</a:t>
                </a:r>
              </a:p>
            </p:txBody>
          </p:sp>
        </p:grpSp>
        <p:sp>
          <p:nvSpPr>
            <p:cNvPr id="57" name="WordArt 49"/>
            <p:cNvSpPr>
              <a:spLocks noChangeArrowheads="1" noChangeShapeType="1" noTextEdit="1"/>
            </p:cNvSpPr>
            <p:nvPr/>
          </p:nvSpPr>
          <p:spPr bwMode="auto">
            <a:xfrm>
              <a:off x="3825226" y="8617502"/>
              <a:ext cx="835974" cy="21159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1905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solidFill>
                    <a:srgbClr val="FF0000"/>
                  </a:solidFill>
                  <a:latin typeface="ＡＲＰゴシック体Ｓ"/>
                </a:rPr>
                <a:t>000,000</a:t>
              </a:r>
              <a:endParaRPr lang="ja-JP" altLang="en-US" sz="3600" b="1" kern="10" dirty="0">
                <a:solidFill>
                  <a:srgbClr val="FF0000"/>
                </a:solidFill>
                <a:latin typeface="ＡＲＰゴシック体Ｓ"/>
              </a:endParaRPr>
            </a:p>
          </p:txBody>
        </p:sp>
        <p:sp>
          <p:nvSpPr>
            <p:cNvPr id="58" name="WordArt 50"/>
            <p:cNvSpPr>
              <a:spLocks noChangeArrowheads="1" noChangeShapeType="1" noTextEdit="1"/>
            </p:cNvSpPr>
            <p:nvPr/>
          </p:nvSpPr>
          <p:spPr bwMode="auto">
            <a:xfrm>
              <a:off x="4707492" y="8694983"/>
              <a:ext cx="98993" cy="10454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1905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solidFill>
                    <a:srgbClr val="FF0000"/>
                  </a:solidFill>
                  <a:latin typeface="ＡＲＰゴシック体Ｓ"/>
                </a:rPr>
                <a:t>円</a:t>
              </a:r>
            </a:p>
          </p:txBody>
        </p:sp>
      </p:grpSp>
      <p:grpSp>
        <p:nvGrpSpPr>
          <p:cNvPr id="62" name="グループ化 61"/>
          <p:cNvGrpSpPr/>
          <p:nvPr/>
        </p:nvGrpSpPr>
        <p:grpSpPr>
          <a:xfrm>
            <a:off x="3102610" y="3008784"/>
            <a:ext cx="1169988" cy="465168"/>
            <a:chOff x="3707507" y="8392507"/>
            <a:chExt cx="1169988" cy="465168"/>
          </a:xfrm>
        </p:grpSpPr>
        <p:sp>
          <p:nvSpPr>
            <p:cNvPr id="63" name="Rectangle 48"/>
            <p:cNvSpPr>
              <a:spLocks noChangeArrowheads="1"/>
            </p:cNvSpPr>
            <p:nvPr/>
          </p:nvSpPr>
          <p:spPr bwMode="auto">
            <a:xfrm>
              <a:off x="3728145" y="8494727"/>
              <a:ext cx="1149350" cy="36294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4" name="Group 51"/>
            <p:cNvGrpSpPr>
              <a:grpSpLocks/>
            </p:cNvGrpSpPr>
            <p:nvPr/>
          </p:nvGrpSpPr>
          <p:grpSpPr bwMode="auto">
            <a:xfrm>
              <a:off x="3707507" y="8392507"/>
              <a:ext cx="898424" cy="180668"/>
              <a:chOff x="-1599" y="2799"/>
              <a:chExt cx="662" cy="186"/>
            </a:xfrm>
          </p:grpSpPr>
          <p:sp>
            <p:nvSpPr>
              <p:cNvPr id="67" name="WordArt 52"/>
              <p:cNvSpPr>
                <a:spLocks noChangeArrowheads="1" noChangeShapeType="1" noTextEdit="1"/>
              </p:cNvSpPr>
              <p:nvPr/>
            </p:nvSpPr>
            <p:spPr bwMode="auto">
              <a:xfrm>
                <a:off x="-1424" y="2799"/>
                <a:ext cx="461" cy="10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HGS創英角ｺﾞｼｯｸUB"/>
                    <a:ea typeface="HGS創英角ｺﾞｼｯｸUB"/>
                  </a:rPr>
                  <a:t>特別価格</a:t>
                </a:r>
              </a:p>
            </p:txBody>
          </p:sp>
          <p:sp>
            <p:nvSpPr>
              <p:cNvPr id="68" name="AutoShape 53"/>
              <p:cNvSpPr>
                <a:spLocks noChangeArrowheads="1"/>
              </p:cNvSpPr>
              <p:nvPr/>
            </p:nvSpPr>
            <p:spPr bwMode="auto">
              <a:xfrm>
                <a:off x="-1599" y="2799"/>
                <a:ext cx="662" cy="186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WordArt 54"/>
              <p:cNvSpPr>
                <a:spLocks noChangeArrowheads="1" noChangeShapeType="1" noTextEdit="1"/>
              </p:cNvSpPr>
              <p:nvPr/>
            </p:nvSpPr>
            <p:spPr bwMode="auto">
              <a:xfrm>
                <a:off x="-1514" y="2835"/>
                <a:ext cx="505" cy="10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2800" kern="10" dirty="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HGS創英角ｺﾞｼｯｸUB"/>
                    <a:ea typeface="HGS創英角ｺﾞｼｯｸUB"/>
                  </a:rPr>
                  <a:t>ご提供価格</a:t>
                </a:r>
              </a:p>
            </p:txBody>
          </p:sp>
        </p:grpSp>
        <p:sp>
          <p:nvSpPr>
            <p:cNvPr id="65" name="WordArt 49"/>
            <p:cNvSpPr>
              <a:spLocks noChangeArrowheads="1" noChangeShapeType="1" noTextEdit="1"/>
            </p:cNvSpPr>
            <p:nvPr/>
          </p:nvSpPr>
          <p:spPr bwMode="auto">
            <a:xfrm>
              <a:off x="3825226" y="8617502"/>
              <a:ext cx="835974" cy="21159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1905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solidFill>
                    <a:srgbClr val="FF0000"/>
                  </a:solidFill>
                  <a:latin typeface="ＡＲＰゴシック体Ｓ"/>
                </a:rPr>
                <a:t>000,000</a:t>
              </a:r>
              <a:endParaRPr lang="ja-JP" altLang="en-US" sz="3600" b="1" kern="10" dirty="0">
                <a:solidFill>
                  <a:srgbClr val="FF0000"/>
                </a:solidFill>
                <a:latin typeface="ＡＲＰゴシック体Ｓ"/>
              </a:endParaRPr>
            </a:p>
          </p:txBody>
        </p:sp>
        <p:sp>
          <p:nvSpPr>
            <p:cNvPr id="66" name="WordArt 50"/>
            <p:cNvSpPr>
              <a:spLocks noChangeArrowheads="1" noChangeShapeType="1" noTextEdit="1"/>
            </p:cNvSpPr>
            <p:nvPr/>
          </p:nvSpPr>
          <p:spPr bwMode="auto">
            <a:xfrm>
              <a:off x="4707492" y="8694983"/>
              <a:ext cx="98993" cy="10454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1905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solidFill>
                    <a:srgbClr val="FF0000"/>
                  </a:solidFill>
                  <a:latin typeface="ＡＲＰゴシック体Ｓ"/>
                </a:rPr>
                <a:t>円</a:t>
              </a:r>
            </a:p>
          </p:txBody>
        </p:sp>
      </p:grpSp>
      <p:grpSp>
        <p:nvGrpSpPr>
          <p:cNvPr id="71" name="グループ化 70"/>
          <p:cNvGrpSpPr/>
          <p:nvPr/>
        </p:nvGrpSpPr>
        <p:grpSpPr>
          <a:xfrm>
            <a:off x="3112929" y="3512840"/>
            <a:ext cx="1169988" cy="465168"/>
            <a:chOff x="3707507" y="8392507"/>
            <a:chExt cx="1169988" cy="465168"/>
          </a:xfrm>
        </p:grpSpPr>
        <p:sp>
          <p:nvSpPr>
            <p:cNvPr id="72" name="Rectangle 48"/>
            <p:cNvSpPr>
              <a:spLocks noChangeArrowheads="1"/>
            </p:cNvSpPr>
            <p:nvPr/>
          </p:nvSpPr>
          <p:spPr bwMode="auto">
            <a:xfrm>
              <a:off x="3728145" y="8494727"/>
              <a:ext cx="1149350" cy="36294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5" name="Group 51"/>
            <p:cNvGrpSpPr>
              <a:grpSpLocks/>
            </p:cNvGrpSpPr>
            <p:nvPr/>
          </p:nvGrpSpPr>
          <p:grpSpPr bwMode="auto">
            <a:xfrm>
              <a:off x="3707507" y="8392507"/>
              <a:ext cx="898424" cy="180668"/>
              <a:chOff x="-1599" y="2799"/>
              <a:chExt cx="662" cy="186"/>
            </a:xfrm>
          </p:grpSpPr>
          <p:sp>
            <p:nvSpPr>
              <p:cNvPr id="78" name="WordArt 52"/>
              <p:cNvSpPr>
                <a:spLocks noChangeArrowheads="1" noChangeShapeType="1" noTextEdit="1"/>
              </p:cNvSpPr>
              <p:nvPr/>
            </p:nvSpPr>
            <p:spPr bwMode="auto">
              <a:xfrm>
                <a:off x="-1424" y="2799"/>
                <a:ext cx="461" cy="10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HGS創英角ｺﾞｼｯｸUB"/>
                    <a:ea typeface="HGS創英角ｺﾞｼｯｸUB"/>
                  </a:rPr>
                  <a:t>特別価格</a:t>
                </a:r>
              </a:p>
            </p:txBody>
          </p:sp>
          <p:sp>
            <p:nvSpPr>
              <p:cNvPr id="79" name="AutoShape 53"/>
              <p:cNvSpPr>
                <a:spLocks noChangeArrowheads="1"/>
              </p:cNvSpPr>
              <p:nvPr/>
            </p:nvSpPr>
            <p:spPr bwMode="auto">
              <a:xfrm>
                <a:off x="-1599" y="2799"/>
                <a:ext cx="662" cy="186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" name="WordArt 54"/>
              <p:cNvSpPr>
                <a:spLocks noChangeArrowheads="1" noChangeShapeType="1" noTextEdit="1"/>
              </p:cNvSpPr>
              <p:nvPr/>
            </p:nvSpPr>
            <p:spPr bwMode="auto">
              <a:xfrm>
                <a:off x="-1514" y="2835"/>
                <a:ext cx="505" cy="10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2800" kern="10" dirty="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HGS創英角ｺﾞｼｯｸUB"/>
                    <a:ea typeface="HGS創英角ｺﾞｼｯｸUB"/>
                  </a:rPr>
                  <a:t>ご提供価格</a:t>
                </a:r>
              </a:p>
            </p:txBody>
          </p:sp>
        </p:grpSp>
        <p:sp>
          <p:nvSpPr>
            <p:cNvPr id="76" name="WordArt 49"/>
            <p:cNvSpPr>
              <a:spLocks noChangeArrowheads="1" noChangeShapeType="1" noTextEdit="1"/>
            </p:cNvSpPr>
            <p:nvPr/>
          </p:nvSpPr>
          <p:spPr bwMode="auto">
            <a:xfrm>
              <a:off x="3825226" y="8617502"/>
              <a:ext cx="835974" cy="21159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1905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solidFill>
                    <a:srgbClr val="FF0000"/>
                  </a:solidFill>
                  <a:latin typeface="ＡＲＰゴシック体Ｓ"/>
                </a:rPr>
                <a:t>000,000</a:t>
              </a:r>
              <a:endParaRPr lang="ja-JP" altLang="en-US" sz="3600" b="1" kern="10" dirty="0">
                <a:solidFill>
                  <a:srgbClr val="FF0000"/>
                </a:solidFill>
                <a:latin typeface="ＡＲＰゴシック体Ｓ"/>
              </a:endParaRPr>
            </a:p>
          </p:txBody>
        </p:sp>
        <p:sp>
          <p:nvSpPr>
            <p:cNvPr id="77" name="WordArt 50"/>
            <p:cNvSpPr>
              <a:spLocks noChangeArrowheads="1" noChangeShapeType="1" noTextEdit="1"/>
            </p:cNvSpPr>
            <p:nvPr/>
          </p:nvSpPr>
          <p:spPr bwMode="auto">
            <a:xfrm>
              <a:off x="4707492" y="8694983"/>
              <a:ext cx="98993" cy="10454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1905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solidFill>
                    <a:srgbClr val="FF0000"/>
                  </a:solidFill>
                  <a:latin typeface="ＡＲＰゴシック体Ｓ"/>
                </a:rPr>
                <a:t>円</a:t>
              </a:r>
            </a:p>
          </p:txBody>
        </p:sp>
      </p:grpSp>
      <p:grpSp>
        <p:nvGrpSpPr>
          <p:cNvPr id="81" name="グループ化 80"/>
          <p:cNvGrpSpPr/>
          <p:nvPr/>
        </p:nvGrpSpPr>
        <p:grpSpPr>
          <a:xfrm>
            <a:off x="3140968" y="4520952"/>
            <a:ext cx="1169988" cy="465168"/>
            <a:chOff x="3707507" y="8392507"/>
            <a:chExt cx="1169988" cy="465168"/>
          </a:xfrm>
        </p:grpSpPr>
        <p:sp>
          <p:nvSpPr>
            <p:cNvPr id="82" name="Rectangle 48"/>
            <p:cNvSpPr>
              <a:spLocks noChangeArrowheads="1"/>
            </p:cNvSpPr>
            <p:nvPr/>
          </p:nvSpPr>
          <p:spPr bwMode="auto">
            <a:xfrm>
              <a:off x="3728145" y="8494727"/>
              <a:ext cx="1149350" cy="36294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1" name="Group 51"/>
            <p:cNvGrpSpPr>
              <a:grpSpLocks/>
            </p:cNvGrpSpPr>
            <p:nvPr/>
          </p:nvGrpSpPr>
          <p:grpSpPr bwMode="auto">
            <a:xfrm>
              <a:off x="3707507" y="8392507"/>
              <a:ext cx="898424" cy="180668"/>
              <a:chOff x="-1599" y="2799"/>
              <a:chExt cx="662" cy="186"/>
            </a:xfrm>
          </p:grpSpPr>
          <p:sp>
            <p:nvSpPr>
              <p:cNvPr id="94" name="WordArt 52"/>
              <p:cNvSpPr>
                <a:spLocks noChangeArrowheads="1" noChangeShapeType="1" noTextEdit="1"/>
              </p:cNvSpPr>
              <p:nvPr/>
            </p:nvSpPr>
            <p:spPr bwMode="auto">
              <a:xfrm>
                <a:off x="-1424" y="2799"/>
                <a:ext cx="461" cy="10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HGS創英角ｺﾞｼｯｸUB"/>
                    <a:ea typeface="HGS創英角ｺﾞｼｯｸUB"/>
                  </a:rPr>
                  <a:t>特別価格</a:t>
                </a:r>
              </a:p>
            </p:txBody>
          </p:sp>
          <p:sp>
            <p:nvSpPr>
              <p:cNvPr id="99" name="AutoShape 53"/>
              <p:cNvSpPr>
                <a:spLocks noChangeArrowheads="1"/>
              </p:cNvSpPr>
              <p:nvPr/>
            </p:nvSpPr>
            <p:spPr bwMode="auto">
              <a:xfrm>
                <a:off x="-1599" y="2799"/>
                <a:ext cx="662" cy="186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0" name="WordArt 54"/>
              <p:cNvSpPr>
                <a:spLocks noChangeArrowheads="1" noChangeShapeType="1" noTextEdit="1"/>
              </p:cNvSpPr>
              <p:nvPr/>
            </p:nvSpPr>
            <p:spPr bwMode="auto">
              <a:xfrm>
                <a:off x="-1514" y="2835"/>
                <a:ext cx="505" cy="10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2800" kern="10" dirty="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HGS創英角ｺﾞｼｯｸUB"/>
                    <a:ea typeface="HGS創英角ｺﾞｼｯｸUB"/>
                  </a:rPr>
                  <a:t>ご提供価格</a:t>
                </a:r>
              </a:p>
            </p:txBody>
          </p:sp>
        </p:grpSp>
        <p:sp>
          <p:nvSpPr>
            <p:cNvPr id="92" name="WordArt 49"/>
            <p:cNvSpPr>
              <a:spLocks noChangeArrowheads="1" noChangeShapeType="1" noTextEdit="1"/>
            </p:cNvSpPr>
            <p:nvPr/>
          </p:nvSpPr>
          <p:spPr bwMode="auto">
            <a:xfrm>
              <a:off x="3825226" y="8617502"/>
              <a:ext cx="835974" cy="21159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1905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solidFill>
                    <a:srgbClr val="FF0000"/>
                  </a:solidFill>
                  <a:latin typeface="ＡＲＰゴシック体Ｓ"/>
                </a:rPr>
                <a:t>000,000</a:t>
              </a:r>
              <a:endParaRPr lang="ja-JP" altLang="en-US" sz="3600" b="1" kern="10" dirty="0">
                <a:solidFill>
                  <a:srgbClr val="FF0000"/>
                </a:solidFill>
                <a:latin typeface="ＡＲＰゴシック体Ｓ"/>
              </a:endParaRPr>
            </a:p>
          </p:txBody>
        </p:sp>
        <p:sp>
          <p:nvSpPr>
            <p:cNvPr id="93" name="WordArt 50"/>
            <p:cNvSpPr>
              <a:spLocks noChangeArrowheads="1" noChangeShapeType="1" noTextEdit="1"/>
            </p:cNvSpPr>
            <p:nvPr/>
          </p:nvSpPr>
          <p:spPr bwMode="auto">
            <a:xfrm>
              <a:off x="4707492" y="8694983"/>
              <a:ext cx="98993" cy="10454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1905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solidFill>
                    <a:srgbClr val="FF0000"/>
                  </a:solidFill>
                  <a:latin typeface="ＡＲＰゴシック体Ｓ"/>
                </a:rPr>
                <a:t>円</a:t>
              </a:r>
            </a:p>
          </p:txBody>
        </p:sp>
      </p:grpSp>
      <p:pic>
        <p:nvPicPr>
          <p:cNvPr id="24" name="図 23"/>
          <p:cNvPicPr>
            <a:picLocks noChangeAspect="1"/>
          </p:cNvPicPr>
          <p:nvPr/>
        </p:nvPicPr>
        <p:blipFill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1397" y="3323216"/>
            <a:ext cx="2100070" cy="1576348"/>
          </a:xfrm>
          <a:prstGeom prst="rect">
            <a:avLst/>
          </a:prstGeom>
        </p:spPr>
      </p:pic>
      <p:sp>
        <p:nvSpPr>
          <p:cNvPr id="101" name="Text Box 40"/>
          <p:cNvSpPr txBox="1">
            <a:spLocks noChangeArrowheads="1"/>
          </p:cNvSpPr>
          <p:nvPr/>
        </p:nvSpPr>
        <p:spPr bwMode="auto">
          <a:xfrm>
            <a:off x="342900" y="9410700"/>
            <a:ext cx="6192838" cy="27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7434" tIns="43716" rIns="87434" bIns="43716">
            <a:spAutoFit/>
          </a:bodyPr>
          <a:lstStyle>
            <a:lvl1pPr algn="l" defTabSz="8747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36563" algn="l" defTabSz="8747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874713" algn="l" defTabSz="8747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309688" algn="l" defTabSz="8747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749425" algn="l" defTabSz="8747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206625" defTabSz="8747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663825" defTabSz="8747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121025" defTabSz="8747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578225" defTabSz="8747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ja-JP" altLang="en-US" sz="1200" dirty="0">
                <a:latin typeface="HGP創英角ｺﾞｼｯｸUB" pitchFamily="50" charset="-128"/>
                <a:ea typeface="HGP創英角ｺﾞｼｯｸUB" pitchFamily="50" charset="-128"/>
              </a:rPr>
              <a:t>　</a:t>
            </a:r>
            <a:r>
              <a:rPr lang="ja-JP" altLang="en-US" sz="1200" dirty="0" smtClean="0">
                <a:latin typeface="HGP創英角ｺﾞｼｯｸUB" pitchFamily="50" charset="-128"/>
                <a:ea typeface="HGP創英角ｺﾞｼｯｸUB" pitchFamily="50" charset="-128"/>
              </a:rPr>
              <a:t>　</a:t>
            </a:r>
            <a:r>
              <a:rPr lang="ja-JP" altLang="en-US" sz="1200" dirty="0">
                <a:latin typeface="HGP創英角ｺﾞｼｯｸUB" pitchFamily="50" charset="-128"/>
                <a:ea typeface="HGP創英角ｺﾞｼｯｸUB" pitchFamily="50" charset="-128"/>
              </a:rPr>
              <a:t>　</a:t>
            </a:r>
            <a:r>
              <a:rPr lang="ja-JP" altLang="en-US" sz="1200" dirty="0" smtClean="0">
                <a:latin typeface="HGP創英角ｺﾞｼｯｸUB" pitchFamily="50" charset="-128"/>
                <a:ea typeface="HGP創英角ｺﾞｼｯｸUB" pitchFamily="50" charset="-128"/>
              </a:rPr>
              <a:t>〇〇〇〇　　　　</a:t>
            </a:r>
            <a:r>
              <a:rPr lang="ja-JP" altLang="en-US" sz="1200" dirty="0">
                <a:latin typeface="HGP創英角ｺﾞｼｯｸUB" pitchFamily="50" charset="-128"/>
                <a:ea typeface="HGP創英角ｺﾞｼｯｸUB" pitchFamily="50" charset="-128"/>
              </a:rPr>
              <a:t>　　</a:t>
            </a:r>
            <a:r>
              <a:rPr lang="en-US" altLang="ja-JP" sz="1200" dirty="0">
                <a:latin typeface="HGP創英角ｺﾞｼｯｸUB" pitchFamily="50" charset="-128"/>
                <a:ea typeface="HGP創英角ｺﾞｼｯｸUB" pitchFamily="50" charset="-128"/>
              </a:rPr>
              <a:t>TEL </a:t>
            </a:r>
            <a:r>
              <a:rPr lang="ja-JP" altLang="en-US" sz="1200" dirty="0">
                <a:latin typeface="HGP創英角ｺﾞｼｯｸUB" pitchFamily="50" charset="-128"/>
                <a:ea typeface="HGP創英角ｺﾞｼｯｸUB" pitchFamily="50" charset="-128"/>
              </a:rPr>
              <a:t>０００－０００－００００ 担当 </a:t>
            </a:r>
            <a:r>
              <a:rPr lang="ja-JP" altLang="en-US" sz="1200" dirty="0" smtClean="0">
                <a:latin typeface="HGP創英角ｺﾞｼｯｸUB" pitchFamily="50" charset="-128"/>
                <a:ea typeface="HGP創英角ｺﾞｼｯｸUB" pitchFamily="50" charset="-128"/>
              </a:rPr>
              <a:t>　〇〇 まで</a:t>
            </a:r>
            <a:endParaRPr lang="ja-JP" altLang="en-US" sz="12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 descr="横線 (太)"/>
          <p:cNvSpPr>
            <a:spLocks noChangeArrowheads="1"/>
          </p:cNvSpPr>
          <p:nvPr/>
        </p:nvSpPr>
        <p:spPr bwMode="auto">
          <a:xfrm>
            <a:off x="-7486" y="1322388"/>
            <a:ext cx="6858000" cy="8553450"/>
          </a:xfrm>
          <a:prstGeom prst="rect">
            <a:avLst/>
          </a:prstGeom>
          <a:pattFill prst="dkHorz">
            <a:fgClr>
              <a:srgbClr val="B7F3D4"/>
            </a:fgClr>
            <a:bgClr>
              <a:schemeClr val="bg1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8488" name="AutoShape 56"/>
          <p:cNvSpPr>
            <a:spLocks noChangeArrowheads="1"/>
          </p:cNvSpPr>
          <p:nvPr/>
        </p:nvSpPr>
        <p:spPr bwMode="auto">
          <a:xfrm>
            <a:off x="269875" y="9134475"/>
            <a:ext cx="6337300" cy="647700"/>
          </a:xfrm>
          <a:prstGeom prst="roundRect">
            <a:avLst>
              <a:gd name="adj" fmla="val 3431"/>
            </a:avLst>
          </a:prstGeom>
          <a:solidFill>
            <a:schemeClr val="bg1"/>
          </a:solidFill>
          <a:ln w="25400" algn="ctr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ja-JP" altLang="en-US"/>
          </a:p>
        </p:txBody>
      </p:sp>
      <p:sp>
        <p:nvSpPr>
          <p:cNvPr id="18440" name="AutoShape 8"/>
          <p:cNvSpPr>
            <a:spLocks noChangeArrowheads="1"/>
          </p:cNvSpPr>
          <p:nvPr/>
        </p:nvSpPr>
        <p:spPr bwMode="auto">
          <a:xfrm>
            <a:off x="253658" y="1651768"/>
            <a:ext cx="6335712" cy="7405688"/>
          </a:xfrm>
          <a:prstGeom prst="roundRect">
            <a:avLst>
              <a:gd name="adj" fmla="val 2361"/>
            </a:avLst>
          </a:prstGeom>
          <a:ln>
            <a:headEnd/>
            <a:tailEnd/>
          </a:ln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ja-JP" altLang="en-US" dirty="0"/>
          </a:p>
        </p:txBody>
      </p:sp>
      <p:sp>
        <p:nvSpPr>
          <p:cNvPr id="18463" name="Line 31"/>
          <p:cNvSpPr>
            <a:spLocks noChangeShapeType="1"/>
          </p:cNvSpPr>
          <p:nvPr/>
        </p:nvSpPr>
        <p:spPr bwMode="auto">
          <a:xfrm>
            <a:off x="438150" y="5418956"/>
            <a:ext cx="6057900" cy="0"/>
          </a:xfrm>
          <a:prstGeom prst="line">
            <a:avLst/>
          </a:prstGeom>
          <a:ln w="19050">
            <a:solidFill>
              <a:srgbClr val="8DDBB0"/>
            </a:solidFill>
            <a:prstDash val="sysDash"/>
            <a:headEnd/>
            <a:tailEnd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18485" name="Text Box 53"/>
          <p:cNvSpPr txBox="1">
            <a:spLocks noChangeArrowheads="1"/>
          </p:cNvSpPr>
          <p:nvPr/>
        </p:nvSpPr>
        <p:spPr bwMode="auto">
          <a:xfrm>
            <a:off x="342900" y="9217025"/>
            <a:ext cx="1295400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l"/>
            <a:r>
              <a:rPr lang="en-US" altLang="ja-JP" sz="1200">
                <a:latin typeface="HGP創英角ｺﾞｼｯｸUB" pitchFamily="50" charset="-128"/>
                <a:ea typeface="HGP創英角ｺﾞｼｯｸUB" pitchFamily="50" charset="-128"/>
              </a:rPr>
              <a:t>■</a:t>
            </a:r>
            <a:r>
              <a:rPr lang="ja-JP" altLang="en-US" sz="1200">
                <a:latin typeface="HGP創英角ｺﾞｼｯｸUB" pitchFamily="50" charset="-128"/>
                <a:ea typeface="HGP創英角ｺﾞｼｯｸUB" pitchFamily="50" charset="-128"/>
              </a:rPr>
              <a:t>お問合せは・・・</a:t>
            </a:r>
          </a:p>
        </p:txBody>
      </p:sp>
      <p:pic>
        <p:nvPicPr>
          <p:cNvPr id="18489" name="Picture 57" descr="魅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481" y="146051"/>
            <a:ext cx="1223962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90" name="WordArt 58"/>
          <p:cNvSpPr>
            <a:spLocks noChangeArrowheads="1" noChangeShapeType="1" noTextEdit="1"/>
          </p:cNvSpPr>
          <p:nvPr/>
        </p:nvSpPr>
        <p:spPr bwMode="auto">
          <a:xfrm>
            <a:off x="1829593" y="727076"/>
            <a:ext cx="4119687" cy="4460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ja-JP" altLang="en-US" sz="3600" kern="10" dirty="0" smtClean="0">
                <a:solidFill>
                  <a:srgbClr val="000099"/>
                </a:solidFill>
                <a:latin typeface="HGP創英角ｺﾞｼｯｸUB"/>
                <a:ea typeface="HGP創英角ｺﾞｼｯｸUB"/>
              </a:rPr>
              <a:t>せる</a:t>
            </a:r>
            <a:r>
              <a:rPr lang="ja-JP" altLang="en-US" sz="3600" kern="10" dirty="0" smtClean="0">
                <a:solidFill>
                  <a:srgbClr val="FF0000"/>
                </a:solidFill>
                <a:latin typeface="HGP創英角ｺﾞｼｯｸUB"/>
                <a:ea typeface="HGP創英角ｺﾞｼｯｸUB"/>
              </a:rPr>
              <a:t>大画面</a:t>
            </a:r>
            <a:r>
              <a:rPr lang="ja-JP" altLang="en-US" sz="3600" kern="10" dirty="0" smtClean="0">
                <a:solidFill>
                  <a:srgbClr val="000099"/>
                </a:solidFill>
                <a:latin typeface="HGP創英角ｺﾞｼｯｸUB"/>
                <a:ea typeface="HGP創英角ｺﾞｼｯｸUB"/>
              </a:rPr>
              <a:t>ディスプレイ</a:t>
            </a:r>
            <a:endParaRPr lang="ja-JP" altLang="en-US" sz="3600" kern="10" dirty="0">
              <a:solidFill>
                <a:srgbClr val="000099"/>
              </a:solidFill>
              <a:latin typeface="HGP創英角ｺﾞｼｯｸUB"/>
              <a:ea typeface="HGP創英角ｺﾞｼｯｸUB"/>
            </a:endParaRPr>
          </a:p>
        </p:txBody>
      </p:sp>
      <p:graphicFrame>
        <p:nvGraphicFramePr>
          <p:cNvPr id="18494" name="Object 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9385395"/>
              </p:ext>
            </p:extLst>
          </p:nvPr>
        </p:nvGraphicFramePr>
        <p:xfrm>
          <a:off x="5699125" y="141288"/>
          <a:ext cx="1039746" cy="3061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49" r:id="rId4" imgW="1378080" imgH="311040" progId="">
                  <p:embed/>
                </p:oleObj>
              </mc:Choice>
              <mc:Fallback>
                <p:oleObj r:id="rId4" imgW="1378080" imgH="311040" progId="">
                  <p:embed/>
                  <p:pic>
                    <p:nvPicPr>
                      <p:cNvPr id="0" name="Object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99125" y="141288"/>
                        <a:ext cx="1039746" cy="30615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図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428" y="1769661"/>
            <a:ext cx="1877869" cy="1634794"/>
          </a:xfrm>
          <a:prstGeom prst="rect">
            <a:avLst/>
          </a:prstGeom>
        </p:spPr>
      </p:pic>
      <p:sp>
        <p:nvSpPr>
          <p:cNvPr id="15" name="正方形/長方形 14"/>
          <p:cNvSpPr/>
          <p:nvPr/>
        </p:nvSpPr>
        <p:spPr>
          <a:xfrm>
            <a:off x="2210407" y="1759647"/>
            <a:ext cx="4530406" cy="55399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ja-JP" altLang="en-US" sz="3000" b="1" cap="none" spc="0" dirty="0" smtClean="0">
                <a:ln w="11430"/>
                <a:solidFill>
                  <a:srgbClr val="0066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スタイリッシュなデザイン！</a:t>
            </a:r>
            <a:endParaRPr lang="ja-JP" altLang="en-US" sz="3000" b="1" cap="none" spc="0" dirty="0">
              <a:ln w="11430"/>
              <a:solidFill>
                <a:srgbClr val="0066F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3262" y="2556987"/>
            <a:ext cx="2028880" cy="120852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672" y="8485747"/>
            <a:ext cx="3801708" cy="433026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688" y="5532195"/>
            <a:ext cx="1844356" cy="1653053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>
            <a:off x="2274168" y="2251971"/>
            <a:ext cx="42178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100" b="1" dirty="0" smtClean="0">
                <a:solidFill>
                  <a:srgbClr val="0066FF"/>
                </a:solidFill>
                <a:latin typeface="+mj-ea"/>
                <a:ea typeface="+mj-ea"/>
              </a:rPr>
              <a:t>最新のオフィス空間に調和する、スリムでスタイリッシュなデザイン！</a:t>
            </a:r>
            <a:endParaRPr kumimoji="1" lang="en-US" altLang="ja-JP" sz="1100" b="1" dirty="0" smtClean="0">
              <a:solidFill>
                <a:srgbClr val="0066FF"/>
              </a:solidFill>
              <a:latin typeface="+mj-ea"/>
              <a:ea typeface="+mj-ea"/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2305316" y="2556987"/>
            <a:ext cx="252184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sz="1100" b="1" dirty="0" smtClean="0">
                <a:latin typeface="+mj-ea"/>
                <a:ea typeface="+mj-ea"/>
              </a:rPr>
              <a:t>●白色</a:t>
            </a:r>
            <a:r>
              <a:rPr lang="en-US" altLang="ja-JP" sz="1100" b="1" dirty="0" smtClean="0">
                <a:latin typeface="+mj-ea"/>
                <a:ea typeface="+mj-ea"/>
              </a:rPr>
              <a:t>LED</a:t>
            </a:r>
            <a:r>
              <a:rPr lang="ja-JP" altLang="en-US" sz="1100" b="1" dirty="0" smtClean="0">
                <a:latin typeface="+mj-ea"/>
                <a:ea typeface="+mj-ea"/>
              </a:rPr>
              <a:t>バックライト採用</a:t>
            </a:r>
            <a:endParaRPr lang="en-US" altLang="ja-JP" sz="1100" b="1" dirty="0" smtClean="0">
              <a:latin typeface="+mj-ea"/>
              <a:ea typeface="+mj-ea"/>
            </a:endParaRPr>
          </a:p>
          <a:p>
            <a:pPr algn="l"/>
            <a:r>
              <a:rPr kumimoji="1" lang="ja-JP" altLang="en-US" sz="1100" b="1" dirty="0" smtClean="0">
                <a:latin typeface="+mj-ea"/>
                <a:ea typeface="+mj-ea"/>
              </a:rPr>
              <a:t>●薄さわずか、</a:t>
            </a:r>
            <a:r>
              <a:rPr kumimoji="1" lang="en-US" altLang="ja-JP" sz="1100" b="1" dirty="0" smtClean="0">
                <a:latin typeface="+mj-ea"/>
                <a:ea typeface="+mj-ea"/>
              </a:rPr>
              <a:t>39.3</a:t>
            </a:r>
            <a:r>
              <a:rPr kumimoji="1" lang="ja-JP" altLang="en-US" sz="1100" b="1" dirty="0" smtClean="0">
                <a:latin typeface="+mj-ea"/>
                <a:ea typeface="+mj-ea"/>
              </a:rPr>
              <a:t>ｍｍのスリムな筐体</a:t>
            </a:r>
            <a:endParaRPr kumimoji="1" lang="en-US" altLang="ja-JP" sz="1100" b="1" dirty="0" smtClean="0">
              <a:latin typeface="+mj-ea"/>
              <a:ea typeface="+mj-ea"/>
            </a:endParaRPr>
          </a:p>
          <a:p>
            <a:pPr algn="l"/>
            <a:r>
              <a:rPr lang="ja-JP" altLang="en-US" sz="1100" b="1" dirty="0" smtClean="0">
                <a:latin typeface="+mj-ea"/>
                <a:ea typeface="+mj-ea"/>
              </a:rPr>
              <a:t>●美しいフル</a:t>
            </a:r>
            <a:r>
              <a:rPr lang="en-US" altLang="ja-JP" sz="1100" b="1" dirty="0" smtClean="0">
                <a:latin typeface="+mj-ea"/>
                <a:ea typeface="+mj-ea"/>
              </a:rPr>
              <a:t>HD</a:t>
            </a:r>
            <a:r>
              <a:rPr lang="ja-JP" altLang="en-US" sz="1100" b="1" dirty="0" smtClean="0">
                <a:latin typeface="+mj-ea"/>
                <a:ea typeface="+mj-ea"/>
              </a:rPr>
              <a:t>表示対応</a:t>
            </a:r>
            <a:endParaRPr lang="en-US" altLang="ja-JP" sz="1100" b="1" dirty="0" smtClean="0">
              <a:latin typeface="+mj-ea"/>
              <a:ea typeface="+mj-ea"/>
            </a:endParaRPr>
          </a:p>
          <a:p>
            <a:pPr algn="l"/>
            <a:r>
              <a:rPr kumimoji="1" lang="ja-JP" altLang="en-US" sz="1100" b="1" dirty="0" smtClean="0">
                <a:latin typeface="+mj-ea"/>
                <a:ea typeface="+mj-ea"/>
              </a:rPr>
              <a:t>●高出力スピーカ内蔵</a:t>
            </a:r>
            <a:endParaRPr kumimoji="1" lang="en-US" altLang="ja-JP" sz="1100" b="1" dirty="0" smtClean="0">
              <a:latin typeface="+mj-ea"/>
              <a:ea typeface="+mj-ea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6829" y="3584848"/>
            <a:ext cx="2160523" cy="1745138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4758" y="2235031"/>
            <a:ext cx="366634" cy="216052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5617" y="6033120"/>
            <a:ext cx="2410774" cy="15862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592" name="正方形/長方形 18591"/>
          <p:cNvSpPr/>
          <p:nvPr/>
        </p:nvSpPr>
        <p:spPr>
          <a:xfrm>
            <a:off x="2427730" y="5532195"/>
            <a:ext cx="371447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ja-JP" altLang="en-US" sz="3200" b="1" cap="none" spc="0" dirty="0" smtClean="0">
                <a:ln w="11430"/>
                <a:solidFill>
                  <a:schemeClr val="accent5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薄型＆軽量ボディ！</a:t>
            </a:r>
            <a:endParaRPr lang="ja-JP" altLang="en-US" sz="3200" b="1" cap="none" spc="0" dirty="0">
              <a:ln w="11430"/>
              <a:solidFill>
                <a:schemeClr val="accent5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1" name="図 20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6839" y="5853508"/>
            <a:ext cx="1998268" cy="2526307"/>
          </a:xfrm>
          <a:prstGeom prst="rect">
            <a:avLst/>
          </a:prstGeom>
        </p:spPr>
      </p:pic>
      <p:sp>
        <p:nvSpPr>
          <p:cNvPr id="103" name="テキスト ボックス 102"/>
          <p:cNvSpPr txBox="1"/>
          <p:nvPr/>
        </p:nvSpPr>
        <p:spPr>
          <a:xfrm>
            <a:off x="332862" y="7179486"/>
            <a:ext cx="38491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ja-JP" altLang="en-US" sz="1600" b="1" dirty="0" smtClean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</a:rPr>
              <a:t>●</a:t>
            </a:r>
            <a:r>
              <a:rPr lang="ja-JP" altLang="en-US" sz="1600" b="1" dirty="0">
                <a:solidFill>
                  <a:schemeClr val="accent1">
                    <a:lumMod val="50000"/>
                  </a:schemeClr>
                </a:solidFill>
              </a:rPr>
              <a:t>低消費</a:t>
            </a:r>
            <a:r>
              <a:rPr lang="ja-JP" altLang="en-US" sz="1600" b="1" dirty="0" smtClean="0">
                <a:solidFill>
                  <a:schemeClr val="accent1">
                    <a:lumMod val="50000"/>
                  </a:schemeClr>
                </a:solidFill>
              </a:rPr>
              <a:t>電力で省エネ</a:t>
            </a:r>
            <a:endParaRPr lang="en-US" altLang="ja-JP" sz="16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r>
              <a:rPr lang="ja-JP" altLang="en-US" sz="1200" dirty="0" smtClean="0"/>
              <a:t>　　 白色</a:t>
            </a:r>
            <a:r>
              <a:rPr lang="en-US" altLang="ja-JP" sz="1200" dirty="0"/>
              <a:t>LED</a:t>
            </a:r>
            <a:r>
              <a:rPr lang="ja-JP" altLang="en-US" sz="1200" dirty="0"/>
              <a:t>バックライトを採用し</a:t>
            </a:r>
            <a:r>
              <a:rPr lang="ja-JP" altLang="en-US" sz="1200" dirty="0" smtClean="0"/>
              <a:t>、</a:t>
            </a:r>
            <a:endParaRPr lang="en-US" altLang="ja-JP" sz="1200" dirty="0" smtClean="0"/>
          </a:p>
          <a:p>
            <a:pPr algn="l"/>
            <a:r>
              <a:rPr lang="ja-JP" altLang="en-US" sz="1200" dirty="0" smtClean="0"/>
              <a:t>      消費</a:t>
            </a:r>
            <a:r>
              <a:rPr lang="ja-JP" altLang="en-US" sz="1200" dirty="0"/>
              <a:t>電力を大幅削減</a:t>
            </a:r>
            <a:r>
              <a:rPr lang="ja-JP" altLang="en-US" sz="1200" dirty="0" smtClean="0"/>
              <a:t>。節電</a:t>
            </a:r>
            <a:r>
              <a:rPr lang="ja-JP" altLang="en-US" sz="1200" dirty="0"/>
              <a:t>や環境負荷軽減に貢献。</a:t>
            </a:r>
            <a:endParaRPr lang="en-US" altLang="ja-JP" sz="12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r>
              <a:rPr lang="ja-JP" altLang="en-US" sz="1600" b="1" dirty="0" smtClean="0">
                <a:solidFill>
                  <a:schemeClr val="accent1">
                    <a:lumMod val="50000"/>
                  </a:schemeClr>
                </a:solidFill>
              </a:rPr>
              <a:t>●薄さ</a:t>
            </a:r>
            <a:r>
              <a:rPr lang="en-US" altLang="ja-JP" sz="1600" b="1" dirty="0" smtClean="0">
                <a:solidFill>
                  <a:schemeClr val="accent1">
                    <a:lumMod val="50000"/>
                  </a:schemeClr>
                </a:solidFill>
              </a:rPr>
              <a:t>43.3</a:t>
            </a:r>
            <a:r>
              <a:rPr lang="ja-JP" altLang="en-US" sz="1600" b="1" dirty="0" smtClean="0">
                <a:solidFill>
                  <a:schemeClr val="accent1">
                    <a:lumMod val="50000"/>
                  </a:schemeClr>
                </a:solidFill>
              </a:rPr>
              <a:t>ｍｍスリムで省スペース</a:t>
            </a:r>
            <a:endParaRPr lang="en-US" altLang="ja-JP" sz="16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l"/>
            <a:r>
              <a:rPr kumimoji="1" lang="ja-JP" altLang="en-US" sz="1600" b="1" dirty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</a:rPr>
              <a:t>　</a:t>
            </a:r>
            <a:r>
              <a:rPr kumimoji="1" lang="ja-JP" altLang="en-US" sz="1600" b="1" dirty="0" smtClean="0">
                <a:solidFill>
                  <a:schemeClr val="accent1">
                    <a:lumMod val="50000"/>
                  </a:schemeClr>
                </a:solidFill>
                <a:latin typeface="+mj-ea"/>
                <a:ea typeface="+mj-ea"/>
              </a:rPr>
              <a:t>　</a:t>
            </a:r>
            <a:r>
              <a:rPr lang="ja-JP" altLang="en-US" sz="1400" b="1" dirty="0">
                <a:solidFill>
                  <a:schemeClr val="accent1">
                    <a:lumMod val="50000"/>
                  </a:schemeClr>
                </a:solidFill>
              </a:rPr>
              <a:t>空間に合わせ美しく</a:t>
            </a:r>
            <a:r>
              <a:rPr lang="ja-JP" altLang="en-US" sz="1400" b="1" dirty="0" smtClean="0">
                <a:solidFill>
                  <a:schemeClr val="accent1">
                    <a:lumMod val="50000"/>
                  </a:schemeClr>
                </a:solidFill>
              </a:rPr>
              <a:t>設置ができます！</a:t>
            </a:r>
            <a:endParaRPr kumimoji="1" lang="en-US" altLang="ja-JP" sz="1400" b="1" dirty="0" smtClean="0">
              <a:solidFill>
                <a:schemeClr val="accent1">
                  <a:lumMod val="5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45" name="グループ化 44"/>
          <p:cNvGrpSpPr/>
          <p:nvPr/>
        </p:nvGrpSpPr>
        <p:grpSpPr>
          <a:xfrm>
            <a:off x="3305622" y="4155579"/>
            <a:ext cx="1169988" cy="465168"/>
            <a:chOff x="3707507" y="8392507"/>
            <a:chExt cx="1169988" cy="465168"/>
          </a:xfrm>
        </p:grpSpPr>
        <p:sp>
          <p:nvSpPr>
            <p:cNvPr id="46" name="Rectangle 48"/>
            <p:cNvSpPr>
              <a:spLocks noChangeArrowheads="1"/>
            </p:cNvSpPr>
            <p:nvPr/>
          </p:nvSpPr>
          <p:spPr bwMode="auto">
            <a:xfrm>
              <a:off x="3728145" y="8494727"/>
              <a:ext cx="1149350" cy="36294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" name="Group 51"/>
            <p:cNvGrpSpPr>
              <a:grpSpLocks/>
            </p:cNvGrpSpPr>
            <p:nvPr/>
          </p:nvGrpSpPr>
          <p:grpSpPr bwMode="auto">
            <a:xfrm>
              <a:off x="3707507" y="8392507"/>
              <a:ext cx="898424" cy="180668"/>
              <a:chOff x="-1599" y="2799"/>
              <a:chExt cx="662" cy="186"/>
            </a:xfrm>
          </p:grpSpPr>
          <p:sp>
            <p:nvSpPr>
              <p:cNvPr id="50" name="WordArt 52"/>
              <p:cNvSpPr>
                <a:spLocks noChangeArrowheads="1" noChangeShapeType="1" noTextEdit="1"/>
              </p:cNvSpPr>
              <p:nvPr/>
            </p:nvSpPr>
            <p:spPr bwMode="auto">
              <a:xfrm>
                <a:off x="-1424" y="2799"/>
                <a:ext cx="461" cy="10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HGS創英角ｺﾞｼｯｸUB"/>
                    <a:ea typeface="HGS創英角ｺﾞｼｯｸUB"/>
                  </a:rPr>
                  <a:t>特別価格</a:t>
                </a:r>
              </a:p>
            </p:txBody>
          </p:sp>
          <p:sp>
            <p:nvSpPr>
              <p:cNvPr id="51" name="AutoShape 53"/>
              <p:cNvSpPr>
                <a:spLocks noChangeArrowheads="1"/>
              </p:cNvSpPr>
              <p:nvPr/>
            </p:nvSpPr>
            <p:spPr bwMode="auto">
              <a:xfrm>
                <a:off x="-1599" y="2799"/>
                <a:ext cx="662" cy="186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WordArt 54"/>
              <p:cNvSpPr>
                <a:spLocks noChangeArrowheads="1" noChangeShapeType="1" noTextEdit="1"/>
              </p:cNvSpPr>
              <p:nvPr/>
            </p:nvSpPr>
            <p:spPr bwMode="auto">
              <a:xfrm>
                <a:off x="-1514" y="2835"/>
                <a:ext cx="505" cy="10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2800" kern="10" dirty="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HGS創英角ｺﾞｼｯｸUB"/>
                    <a:ea typeface="HGS創英角ｺﾞｼｯｸUB"/>
                  </a:rPr>
                  <a:t>ご提供価格</a:t>
                </a:r>
              </a:p>
            </p:txBody>
          </p:sp>
        </p:grpSp>
        <p:sp>
          <p:nvSpPr>
            <p:cNvPr id="48" name="WordArt 49"/>
            <p:cNvSpPr>
              <a:spLocks noChangeArrowheads="1" noChangeShapeType="1" noTextEdit="1"/>
            </p:cNvSpPr>
            <p:nvPr/>
          </p:nvSpPr>
          <p:spPr bwMode="auto">
            <a:xfrm>
              <a:off x="3825226" y="8617502"/>
              <a:ext cx="835974" cy="21159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1905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solidFill>
                    <a:srgbClr val="FF0000"/>
                  </a:solidFill>
                  <a:latin typeface="ＡＲＰゴシック体Ｓ"/>
                </a:rPr>
                <a:t>000,000</a:t>
              </a:r>
              <a:endParaRPr lang="ja-JP" altLang="en-US" sz="3600" b="1" kern="10" dirty="0">
                <a:solidFill>
                  <a:srgbClr val="FF0000"/>
                </a:solidFill>
                <a:latin typeface="ＡＲＰゴシック体Ｓ"/>
              </a:endParaRPr>
            </a:p>
          </p:txBody>
        </p:sp>
        <p:sp>
          <p:nvSpPr>
            <p:cNvPr id="49" name="WordArt 50"/>
            <p:cNvSpPr>
              <a:spLocks noChangeArrowheads="1" noChangeShapeType="1" noTextEdit="1"/>
            </p:cNvSpPr>
            <p:nvPr/>
          </p:nvSpPr>
          <p:spPr bwMode="auto">
            <a:xfrm>
              <a:off x="4707492" y="8694983"/>
              <a:ext cx="98993" cy="10454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1905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solidFill>
                    <a:srgbClr val="FF0000"/>
                  </a:solidFill>
                  <a:latin typeface="ＡＲＰゴシック体Ｓ"/>
                </a:rPr>
                <a:t>円</a:t>
              </a:r>
            </a:p>
          </p:txBody>
        </p:sp>
      </p:grpSp>
      <p:grpSp>
        <p:nvGrpSpPr>
          <p:cNvPr id="53" name="グループ化 52"/>
          <p:cNvGrpSpPr/>
          <p:nvPr/>
        </p:nvGrpSpPr>
        <p:grpSpPr>
          <a:xfrm>
            <a:off x="3284984" y="3584848"/>
            <a:ext cx="1169988" cy="465168"/>
            <a:chOff x="3707507" y="8392507"/>
            <a:chExt cx="1169988" cy="465168"/>
          </a:xfrm>
        </p:grpSpPr>
        <p:sp>
          <p:nvSpPr>
            <p:cNvPr id="54" name="Rectangle 48"/>
            <p:cNvSpPr>
              <a:spLocks noChangeArrowheads="1"/>
            </p:cNvSpPr>
            <p:nvPr/>
          </p:nvSpPr>
          <p:spPr bwMode="auto">
            <a:xfrm>
              <a:off x="3728145" y="8494727"/>
              <a:ext cx="1149350" cy="36294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" name="Group 51"/>
            <p:cNvGrpSpPr>
              <a:grpSpLocks/>
            </p:cNvGrpSpPr>
            <p:nvPr/>
          </p:nvGrpSpPr>
          <p:grpSpPr bwMode="auto">
            <a:xfrm>
              <a:off x="3707507" y="8392507"/>
              <a:ext cx="898424" cy="180668"/>
              <a:chOff x="-1599" y="2799"/>
              <a:chExt cx="662" cy="186"/>
            </a:xfrm>
          </p:grpSpPr>
          <p:sp>
            <p:nvSpPr>
              <p:cNvPr id="58" name="WordArt 52"/>
              <p:cNvSpPr>
                <a:spLocks noChangeArrowheads="1" noChangeShapeType="1" noTextEdit="1"/>
              </p:cNvSpPr>
              <p:nvPr/>
            </p:nvSpPr>
            <p:spPr bwMode="auto">
              <a:xfrm>
                <a:off x="-1424" y="2799"/>
                <a:ext cx="461" cy="10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HGS創英角ｺﾞｼｯｸUB"/>
                    <a:ea typeface="HGS創英角ｺﾞｼｯｸUB"/>
                  </a:rPr>
                  <a:t>特別価格</a:t>
                </a:r>
              </a:p>
            </p:txBody>
          </p:sp>
          <p:sp>
            <p:nvSpPr>
              <p:cNvPr id="59" name="AutoShape 53"/>
              <p:cNvSpPr>
                <a:spLocks noChangeArrowheads="1"/>
              </p:cNvSpPr>
              <p:nvPr/>
            </p:nvSpPr>
            <p:spPr bwMode="auto">
              <a:xfrm>
                <a:off x="-1599" y="2799"/>
                <a:ext cx="662" cy="186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WordArt 54"/>
              <p:cNvSpPr>
                <a:spLocks noChangeArrowheads="1" noChangeShapeType="1" noTextEdit="1"/>
              </p:cNvSpPr>
              <p:nvPr/>
            </p:nvSpPr>
            <p:spPr bwMode="auto">
              <a:xfrm>
                <a:off x="-1514" y="2835"/>
                <a:ext cx="505" cy="10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2800" kern="10" dirty="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HGS創英角ｺﾞｼｯｸUB"/>
                    <a:ea typeface="HGS創英角ｺﾞｼｯｸUB"/>
                  </a:rPr>
                  <a:t>ご提供価格</a:t>
                </a:r>
              </a:p>
            </p:txBody>
          </p:sp>
        </p:grpSp>
        <p:sp>
          <p:nvSpPr>
            <p:cNvPr id="56" name="WordArt 49"/>
            <p:cNvSpPr>
              <a:spLocks noChangeArrowheads="1" noChangeShapeType="1" noTextEdit="1"/>
            </p:cNvSpPr>
            <p:nvPr/>
          </p:nvSpPr>
          <p:spPr bwMode="auto">
            <a:xfrm>
              <a:off x="3825226" y="8617502"/>
              <a:ext cx="835974" cy="21159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1905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solidFill>
                    <a:srgbClr val="FF0000"/>
                  </a:solidFill>
                  <a:latin typeface="ＡＲＰゴシック体Ｓ"/>
                </a:rPr>
                <a:t>000,000</a:t>
              </a:r>
              <a:endParaRPr lang="ja-JP" altLang="en-US" sz="3600" b="1" kern="10" dirty="0">
                <a:solidFill>
                  <a:srgbClr val="FF0000"/>
                </a:solidFill>
                <a:latin typeface="ＡＲＰゴシック体Ｓ"/>
              </a:endParaRPr>
            </a:p>
          </p:txBody>
        </p:sp>
        <p:sp>
          <p:nvSpPr>
            <p:cNvPr id="57" name="WordArt 50"/>
            <p:cNvSpPr>
              <a:spLocks noChangeArrowheads="1" noChangeShapeType="1" noTextEdit="1"/>
            </p:cNvSpPr>
            <p:nvPr/>
          </p:nvSpPr>
          <p:spPr bwMode="auto">
            <a:xfrm>
              <a:off x="4707492" y="8694983"/>
              <a:ext cx="98993" cy="10454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1905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solidFill>
                    <a:srgbClr val="FF0000"/>
                  </a:solidFill>
                  <a:latin typeface="ＡＲＰゴシック体Ｓ"/>
                </a:rPr>
                <a:t>円</a:t>
              </a:r>
            </a:p>
          </p:txBody>
        </p:sp>
      </p:grpSp>
      <p:grpSp>
        <p:nvGrpSpPr>
          <p:cNvPr id="61" name="グループ化 60"/>
          <p:cNvGrpSpPr/>
          <p:nvPr/>
        </p:nvGrpSpPr>
        <p:grpSpPr>
          <a:xfrm>
            <a:off x="3313023" y="4716785"/>
            <a:ext cx="1169988" cy="465168"/>
            <a:chOff x="3707507" y="8392507"/>
            <a:chExt cx="1169988" cy="465168"/>
          </a:xfrm>
        </p:grpSpPr>
        <p:sp>
          <p:nvSpPr>
            <p:cNvPr id="62" name="Rectangle 48"/>
            <p:cNvSpPr>
              <a:spLocks noChangeArrowheads="1"/>
            </p:cNvSpPr>
            <p:nvPr/>
          </p:nvSpPr>
          <p:spPr bwMode="auto">
            <a:xfrm>
              <a:off x="3728145" y="8494727"/>
              <a:ext cx="1149350" cy="36294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" name="Group 51"/>
            <p:cNvGrpSpPr>
              <a:grpSpLocks/>
            </p:cNvGrpSpPr>
            <p:nvPr/>
          </p:nvGrpSpPr>
          <p:grpSpPr bwMode="auto">
            <a:xfrm>
              <a:off x="3707507" y="8392507"/>
              <a:ext cx="898424" cy="180668"/>
              <a:chOff x="-1599" y="2799"/>
              <a:chExt cx="662" cy="186"/>
            </a:xfrm>
          </p:grpSpPr>
          <p:sp>
            <p:nvSpPr>
              <p:cNvPr id="66" name="WordArt 52"/>
              <p:cNvSpPr>
                <a:spLocks noChangeArrowheads="1" noChangeShapeType="1" noTextEdit="1"/>
              </p:cNvSpPr>
              <p:nvPr/>
            </p:nvSpPr>
            <p:spPr bwMode="auto">
              <a:xfrm>
                <a:off x="-1424" y="2799"/>
                <a:ext cx="461" cy="10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HGS創英角ｺﾞｼｯｸUB"/>
                    <a:ea typeface="HGS創英角ｺﾞｼｯｸUB"/>
                  </a:rPr>
                  <a:t>特別価格</a:t>
                </a:r>
              </a:p>
            </p:txBody>
          </p:sp>
          <p:sp>
            <p:nvSpPr>
              <p:cNvPr id="67" name="AutoShape 53"/>
              <p:cNvSpPr>
                <a:spLocks noChangeArrowheads="1"/>
              </p:cNvSpPr>
              <p:nvPr/>
            </p:nvSpPr>
            <p:spPr bwMode="auto">
              <a:xfrm>
                <a:off x="-1599" y="2799"/>
                <a:ext cx="662" cy="186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WordArt 54"/>
              <p:cNvSpPr>
                <a:spLocks noChangeArrowheads="1" noChangeShapeType="1" noTextEdit="1"/>
              </p:cNvSpPr>
              <p:nvPr/>
            </p:nvSpPr>
            <p:spPr bwMode="auto">
              <a:xfrm>
                <a:off x="-1514" y="2835"/>
                <a:ext cx="505" cy="10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2800" kern="10" dirty="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HGS創英角ｺﾞｼｯｸUB"/>
                    <a:ea typeface="HGS創英角ｺﾞｼｯｸUB"/>
                  </a:rPr>
                  <a:t>ご提供価格</a:t>
                </a:r>
              </a:p>
            </p:txBody>
          </p:sp>
        </p:grpSp>
        <p:sp>
          <p:nvSpPr>
            <p:cNvPr id="64" name="WordArt 49"/>
            <p:cNvSpPr>
              <a:spLocks noChangeArrowheads="1" noChangeShapeType="1" noTextEdit="1"/>
            </p:cNvSpPr>
            <p:nvPr/>
          </p:nvSpPr>
          <p:spPr bwMode="auto">
            <a:xfrm>
              <a:off x="3825226" y="8617502"/>
              <a:ext cx="835974" cy="21159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1905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solidFill>
                    <a:srgbClr val="FF0000"/>
                  </a:solidFill>
                  <a:latin typeface="ＡＲＰゴシック体Ｓ"/>
                </a:rPr>
                <a:t>000,000</a:t>
              </a:r>
              <a:endParaRPr lang="ja-JP" altLang="en-US" sz="3600" b="1" kern="10" dirty="0">
                <a:solidFill>
                  <a:srgbClr val="FF0000"/>
                </a:solidFill>
                <a:latin typeface="ＡＲＰゴシック体Ｓ"/>
              </a:endParaRPr>
            </a:p>
          </p:txBody>
        </p:sp>
        <p:sp>
          <p:nvSpPr>
            <p:cNvPr id="65" name="WordArt 50"/>
            <p:cNvSpPr>
              <a:spLocks noChangeArrowheads="1" noChangeShapeType="1" noTextEdit="1"/>
            </p:cNvSpPr>
            <p:nvPr/>
          </p:nvSpPr>
          <p:spPr bwMode="auto">
            <a:xfrm>
              <a:off x="4707492" y="8694983"/>
              <a:ext cx="98993" cy="10454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1905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solidFill>
                    <a:srgbClr val="FF0000"/>
                  </a:solidFill>
                  <a:latin typeface="ＡＲＰゴシック体Ｓ"/>
                </a:rPr>
                <a:t>円</a:t>
              </a:r>
            </a:p>
          </p:txBody>
        </p:sp>
      </p:grpSp>
      <p:grpSp>
        <p:nvGrpSpPr>
          <p:cNvPr id="69" name="グループ化 68"/>
          <p:cNvGrpSpPr/>
          <p:nvPr/>
        </p:nvGrpSpPr>
        <p:grpSpPr>
          <a:xfrm>
            <a:off x="4286366" y="8418356"/>
            <a:ext cx="1169988" cy="465168"/>
            <a:chOff x="3707507" y="8392507"/>
            <a:chExt cx="1169988" cy="465168"/>
          </a:xfrm>
        </p:grpSpPr>
        <p:sp>
          <p:nvSpPr>
            <p:cNvPr id="70" name="Rectangle 48"/>
            <p:cNvSpPr>
              <a:spLocks noChangeArrowheads="1"/>
            </p:cNvSpPr>
            <p:nvPr/>
          </p:nvSpPr>
          <p:spPr bwMode="auto">
            <a:xfrm>
              <a:off x="3728145" y="8494727"/>
              <a:ext cx="1149350" cy="36294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" name="Group 51"/>
            <p:cNvGrpSpPr>
              <a:grpSpLocks/>
            </p:cNvGrpSpPr>
            <p:nvPr/>
          </p:nvGrpSpPr>
          <p:grpSpPr bwMode="auto">
            <a:xfrm>
              <a:off x="3707507" y="8392507"/>
              <a:ext cx="898424" cy="180668"/>
              <a:chOff x="-1599" y="2799"/>
              <a:chExt cx="662" cy="186"/>
            </a:xfrm>
          </p:grpSpPr>
          <p:sp>
            <p:nvSpPr>
              <p:cNvPr id="74" name="WordArt 52"/>
              <p:cNvSpPr>
                <a:spLocks noChangeArrowheads="1" noChangeShapeType="1" noTextEdit="1"/>
              </p:cNvSpPr>
              <p:nvPr/>
            </p:nvSpPr>
            <p:spPr bwMode="auto">
              <a:xfrm>
                <a:off x="-1424" y="2799"/>
                <a:ext cx="461" cy="100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3600" kern="1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HGS創英角ｺﾞｼｯｸUB"/>
                    <a:ea typeface="HGS創英角ｺﾞｼｯｸUB"/>
                  </a:rPr>
                  <a:t>特別価格</a:t>
                </a:r>
              </a:p>
            </p:txBody>
          </p:sp>
          <p:sp>
            <p:nvSpPr>
              <p:cNvPr id="75" name="AutoShape 53"/>
              <p:cNvSpPr>
                <a:spLocks noChangeArrowheads="1"/>
              </p:cNvSpPr>
              <p:nvPr/>
            </p:nvSpPr>
            <p:spPr bwMode="auto">
              <a:xfrm>
                <a:off x="-1599" y="2799"/>
                <a:ext cx="662" cy="186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WordArt 54"/>
              <p:cNvSpPr>
                <a:spLocks noChangeArrowheads="1" noChangeShapeType="1" noTextEdit="1"/>
              </p:cNvSpPr>
              <p:nvPr/>
            </p:nvSpPr>
            <p:spPr bwMode="auto">
              <a:xfrm>
                <a:off x="-1514" y="2835"/>
                <a:ext cx="505" cy="108"/>
              </a:xfrm>
              <a:prstGeom prst="rect">
                <a:avLst/>
              </a:prstGeom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r>
                  <a:rPr lang="ja-JP" altLang="en-US" sz="2800" kern="10" dirty="0">
                    <a:solidFill>
                      <a:schemeClr val="bg1"/>
                    </a:solidFill>
                    <a:effectLst>
                      <a:outerShdw dist="17961" dir="2700000" algn="ctr" rotWithShape="0">
                        <a:schemeClr val="tx1"/>
                      </a:outerShdw>
                    </a:effectLst>
                    <a:latin typeface="HGS創英角ｺﾞｼｯｸUB"/>
                    <a:ea typeface="HGS創英角ｺﾞｼｯｸUB"/>
                  </a:rPr>
                  <a:t>ご提供価格</a:t>
                </a:r>
              </a:p>
            </p:txBody>
          </p:sp>
        </p:grpSp>
        <p:sp>
          <p:nvSpPr>
            <p:cNvPr id="72" name="WordArt 49"/>
            <p:cNvSpPr>
              <a:spLocks noChangeArrowheads="1" noChangeShapeType="1" noTextEdit="1"/>
            </p:cNvSpPr>
            <p:nvPr/>
          </p:nvSpPr>
          <p:spPr bwMode="auto">
            <a:xfrm>
              <a:off x="3825226" y="8617502"/>
              <a:ext cx="835974" cy="211598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1905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en-US" altLang="ja-JP" sz="3600" b="1" kern="10" dirty="0" smtClean="0">
                  <a:solidFill>
                    <a:srgbClr val="FF0000"/>
                  </a:solidFill>
                  <a:latin typeface="ＡＲＰゴシック体Ｓ"/>
                </a:rPr>
                <a:t>000,000</a:t>
              </a:r>
              <a:endParaRPr lang="ja-JP" altLang="en-US" sz="3600" b="1" kern="10" dirty="0">
                <a:solidFill>
                  <a:srgbClr val="FF0000"/>
                </a:solidFill>
                <a:latin typeface="ＡＲＰゴシック体Ｓ"/>
              </a:endParaRPr>
            </a:p>
          </p:txBody>
        </p:sp>
        <p:sp>
          <p:nvSpPr>
            <p:cNvPr id="73" name="WordArt 50"/>
            <p:cNvSpPr>
              <a:spLocks noChangeArrowheads="1" noChangeShapeType="1" noTextEdit="1"/>
            </p:cNvSpPr>
            <p:nvPr/>
          </p:nvSpPr>
          <p:spPr bwMode="auto">
            <a:xfrm>
              <a:off x="4707492" y="8694983"/>
              <a:ext cx="98993" cy="104543"/>
            </a:xfrm>
            <a:prstGeom prst="rect">
              <a:avLst/>
            </a:prstGeom>
            <a:extLst>
              <a:ext uri="{91240B29-F687-4F45-9708-019B960494DF}">
                <a14:hiddenLine xmlns:a14="http://schemas.microsoft.com/office/drawing/2010/main" w="19050">
                  <a:solidFill>
                    <a:srgbClr val="99CC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r>
                <a:rPr lang="ja-JP" altLang="en-US" sz="3600" b="1" kern="10" dirty="0">
                  <a:solidFill>
                    <a:srgbClr val="FF0000"/>
                  </a:solidFill>
                  <a:latin typeface="ＡＲＰゴシック体Ｓ"/>
                </a:rPr>
                <a:t>円</a:t>
              </a:r>
            </a:p>
          </p:txBody>
        </p:sp>
      </p:grpSp>
      <p:pic>
        <p:nvPicPr>
          <p:cNvPr id="2" name="図 1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27" y="4788458"/>
            <a:ext cx="2835125" cy="35370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27" y="4242848"/>
            <a:ext cx="2862757" cy="35370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227" y="3717413"/>
            <a:ext cx="2829598" cy="342647"/>
          </a:xfrm>
          <a:prstGeom prst="rect">
            <a:avLst/>
          </a:prstGeom>
        </p:spPr>
      </p:pic>
      <p:sp>
        <p:nvSpPr>
          <p:cNvPr id="77" name="Text Box 40"/>
          <p:cNvSpPr txBox="1">
            <a:spLocks noChangeArrowheads="1"/>
          </p:cNvSpPr>
          <p:nvPr/>
        </p:nvSpPr>
        <p:spPr bwMode="auto">
          <a:xfrm>
            <a:off x="342900" y="9410700"/>
            <a:ext cx="6192838" cy="27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7434" tIns="43716" rIns="87434" bIns="43716">
            <a:spAutoFit/>
          </a:bodyPr>
          <a:lstStyle>
            <a:lvl1pPr algn="l" defTabSz="8747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436563" algn="l" defTabSz="8747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874713" algn="l" defTabSz="8747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309688" algn="l" defTabSz="8747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1749425" algn="l" defTabSz="874713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206625" defTabSz="8747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663825" defTabSz="8747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121025" defTabSz="8747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578225" defTabSz="874713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r>
              <a:rPr lang="ja-JP" altLang="en-US" sz="1200" dirty="0">
                <a:latin typeface="HGP創英角ｺﾞｼｯｸUB" pitchFamily="50" charset="-128"/>
                <a:ea typeface="HGP創英角ｺﾞｼｯｸUB" pitchFamily="50" charset="-128"/>
              </a:rPr>
              <a:t>　</a:t>
            </a:r>
            <a:r>
              <a:rPr lang="ja-JP" altLang="en-US" sz="1200" dirty="0" smtClean="0">
                <a:latin typeface="HGP創英角ｺﾞｼｯｸUB" pitchFamily="50" charset="-128"/>
                <a:ea typeface="HGP創英角ｺﾞｼｯｸUB" pitchFamily="50" charset="-128"/>
              </a:rPr>
              <a:t>　</a:t>
            </a:r>
            <a:r>
              <a:rPr lang="ja-JP" altLang="en-US" sz="1200" dirty="0">
                <a:latin typeface="HGP創英角ｺﾞｼｯｸUB" pitchFamily="50" charset="-128"/>
                <a:ea typeface="HGP創英角ｺﾞｼｯｸUB" pitchFamily="50" charset="-128"/>
              </a:rPr>
              <a:t>　</a:t>
            </a:r>
            <a:r>
              <a:rPr lang="ja-JP" altLang="en-US" sz="1200" dirty="0" smtClean="0">
                <a:latin typeface="HGP創英角ｺﾞｼｯｸUB" pitchFamily="50" charset="-128"/>
                <a:ea typeface="HGP創英角ｺﾞｼｯｸUB" pitchFamily="50" charset="-128"/>
              </a:rPr>
              <a:t>〇〇〇〇　　　　</a:t>
            </a:r>
            <a:r>
              <a:rPr lang="ja-JP" altLang="en-US" sz="1200" dirty="0">
                <a:latin typeface="HGP創英角ｺﾞｼｯｸUB" pitchFamily="50" charset="-128"/>
                <a:ea typeface="HGP創英角ｺﾞｼｯｸUB" pitchFamily="50" charset="-128"/>
              </a:rPr>
              <a:t>　　</a:t>
            </a:r>
            <a:r>
              <a:rPr lang="en-US" altLang="ja-JP" sz="1200" dirty="0">
                <a:latin typeface="HGP創英角ｺﾞｼｯｸUB" pitchFamily="50" charset="-128"/>
                <a:ea typeface="HGP創英角ｺﾞｼｯｸUB" pitchFamily="50" charset="-128"/>
              </a:rPr>
              <a:t>TEL </a:t>
            </a:r>
            <a:r>
              <a:rPr lang="ja-JP" altLang="en-US" sz="1200" dirty="0">
                <a:latin typeface="HGP創英角ｺﾞｼｯｸUB" pitchFamily="50" charset="-128"/>
                <a:ea typeface="HGP創英角ｺﾞｼｯｸUB" pitchFamily="50" charset="-128"/>
              </a:rPr>
              <a:t>０００－０００－００００ 担当 </a:t>
            </a:r>
            <a:r>
              <a:rPr lang="ja-JP" altLang="en-US" sz="1200" dirty="0" smtClean="0">
                <a:latin typeface="HGP創英角ｺﾞｼｯｸUB" pitchFamily="50" charset="-128"/>
                <a:ea typeface="HGP創英角ｺﾞｼｯｸUB" pitchFamily="50" charset="-128"/>
              </a:rPr>
              <a:t>　〇〇 まで</a:t>
            </a:r>
            <a:endParaRPr lang="ja-JP" altLang="en-US" sz="1200" dirty="0">
              <a:latin typeface="HGP創英角ｺﾞｼｯｸUB" pitchFamily="50" charset="-128"/>
              <a:ea typeface="HGP創英角ｺﾞｼｯｸUB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5354</TotalTime>
  <Words>222</Words>
  <Application>Microsoft Office PowerPoint</Application>
  <PresentationFormat>A4 210 x 297 mm</PresentationFormat>
  <Paragraphs>76</Paragraphs>
  <Slides>2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0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Company>NECビューテクノロジー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h-saito</dc:creator>
  <cp:lastModifiedBy>0000011264775</cp:lastModifiedBy>
  <cp:revision>247</cp:revision>
  <dcterms:created xsi:type="dcterms:W3CDTF">2007-12-03T23:44:41Z</dcterms:created>
  <dcterms:modified xsi:type="dcterms:W3CDTF">2014-06-12T00:43:33Z</dcterms:modified>
</cp:coreProperties>
</file>