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288588" cy="18291175"/>
  <p:notesSz cx="6735763" cy="9866313"/>
  <p:defaultTextStyle>
    <a:defPPr>
      <a:defRPr lang="ja-JP"/>
    </a:defPPr>
    <a:lvl1pPr marL="0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1pPr>
    <a:lvl2pPr marL="914537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2pPr>
    <a:lvl3pPr marL="1829074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3pPr>
    <a:lvl4pPr marL="2743611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4pPr>
    <a:lvl5pPr marL="3658149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5pPr>
    <a:lvl6pPr marL="4572686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6pPr>
    <a:lvl7pPr marL="5487223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7pPr>
    <a:lvl8pPr marL="6401760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8pPr>
    <a:lvl9pPr marL="7316297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761" userDrawn="1">
          <p15:clr>
            <a:srgbClr val="A4A3A4"/>
          </p15:clr>
        </p15:guide>
        <p15:guide id="2" pos="32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8888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1" d="100"/>
          <a:sy n="31" d="100"/>
        </p:scale>
        <p:origin x="2827" y="72"/>
      </p:cViewPr>
      <p:guideLst>
        <p:guide orient="horz" pos="5761"/>
        <p:guide pos="324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A63A1EF-A44B-44B4-B835-01606311DBD6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2327275" y="739775"/>
            <a:ext cx="208121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39DA343-841B-45B0-BD2E-6C9AD1B64C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43556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1pPr>
    <a:lvl2pPr marL="914537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2pPr>
    <a:lvl3pPr marL="1829074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3pPr>
    <a:lvl4pPr marL="2743611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4pPr>
    <a:lvl5pPr marL="3658149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5pPr>
    <a:lvl6pPr marL="4572686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6pPr>
    <a:lvl7pPr marL="5487223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7pPr>
    <a:lvl8pPr marL="6401760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8pPr>
    <a:lvl9pPr marL="7316297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2327275" y="739775"/>
            <a:ext cx="2081213" cy="3700463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39DA343-841B-45B0-BD2E-6C9AD1B64CAB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71646" y="5682125"/>
            <a:ext cx="8745300" cy="3920747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43288" y="10364999"/>
            <a:ext cx="7202012" cy="467441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9145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8290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7436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6581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5726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54872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64017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73162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7" name="図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0288588" cy="18291175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594419" y="978072"/>
            <a:ext cx="1736200" cy="20806212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385824" y="978072"/>
            <a:ext cx="5037121" cy="2080621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12728" y="11753774"/>
            <a:ext cx="8745300" cy="3632831"/>
          </a:xfrm>
        </p:spPr>
        <p:txBody>
          <a:bodyPr anchor="t"/>
          <a:lstStyle>
            <a:lvl1pPr algn="l">
              <a:defRPr sz="8001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812728" y="7752584"/>
            <a:ext cx="8745300" cy="4001193"/>
          </a:xfrm>
        </p:spPr>
        <p:txBody>
          <a:bodyPr anchor="b"/>
          <a:lstStyle>
            <a:lvl1pPr marL="0" indent="0">
              <a:buNone/>
              <a:defRPr sz="4001">
                <a:solidFill>
                  <a:schemeClr val="tx1">
                    <a:tint val="75000"/>
                  </a:schemeClr>
                </a:solidFill>
              </a:defRPr>
            </a:lvl1pPr>
            <a:lvl2pPr marL="914537" indent="0">
              <a:buNone/>
              <a:defRPr sz="3601">
                <a:solidFill>
                  <a:schemeClr val="tx1">
                    <a:tint val="75000"/>
                  </a:schemeClr>
                </a:solidFill>
              </a:defRPr>
            </a:lvl2pPr>
            <a:lvl3pPr marL="1829074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3pPr>
            <a:lvl4pPr marL="2743611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4pPr>
            <a:lvl5pPr marL="3658149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5pPr>
            <a:lvl6pPr marL="4572686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6pPr>
            <a:lvl7pPr marL="5487223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7pPr>
            <a:lvl8pPr marL="640176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8pPr>
            <a:lvl9pPr marL="7316297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385824" y="5690591"/>
            <a:ext cx="3386661" cy="16093696"/>
          </a:xfrm>
        </p:spPr>
        <p:txBody>
          <a:bodyPr/>
          <a:lstStyle>
            <a:lvl1pPr>
              <a:defRPr sz="5601"/>
            </a:lvl1pPr>
            <a:lvl2pPr>
              <a:defRPr sz="4801"/>
            </a:lvl2pPr>
            <a:lvl3pPr>
              <a:defRPr sz="4001"/>
            </a:lvl3pPr>
            <a:lvl4pPr>
              <a:defRPr sz="3601"/>
            </a:lvl4pPr>
            <a:lvl5pPr>
              <a:defRPr sz="3601"/>
            </a:lvl5pPr>
            <a:lvl6pPr>
              <a:defRPr sz="3601"/>
            </a:lvl6pPr>
            <a:lvl7pPr>
              <a:defRPr sz="3601"/>
            </a:lvl7pPr>
            <a:lvl8pPr>
              <a:defRPr sz="3601"/>
            </a:lvl8pPr>
            <a:lvl9pPr>
              <a:defRPr sz="360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943960" y="5690591"/>
            <a:ext cx="3386661" cy="16093696"/>
          </a:xfrm>
        </p:spPr>
        <p:txBody>
          <a:bodyPr/>
          <a:lstStyle>
            <a:lvl1pPr>
              <a:defRPr sz="5601"/>
            </a:lvl1pPr>
            <a:lvl2pPr>
              <a:defRPr sz="4801"/>
            </a:lvl2pPr>
            <a:lvl3pPr>
              <a:defRPr sz="4001"/>
            </a:lvl3pPr>
            <a:lvl4pPr>
              <a:defRPr sz="3601"/>
            </a:lvl4pPr>
            <a:lvl5pPr>
              <a:defRPr sz="3601"/>
            </a:lvl5pPr>
            <a:lvl6pPr>
              <a:defRPr sz="3601"/>
            </a:lvl6pPr>
            <a:lvl7pPr>
              <a:defRPr sz="3601"/>
            </a:lvl7pPr>
            <a:lvl8pPr>
              <a:defRPr sz="3601"/>
            </a:lvl8pPr>
            <a:lvl9pPr>
              <a:defRPr sz="360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14430" y="732495"/>
            <a:ext cx="9259729" cy="3048529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14429" y="4094345"/>
            <a:ext cx="4545914" cy="1706328"/>
          </a:xfrm>
        </p:spPr>
        <p:txBody>
          <a:bodyPr anchor="b"/>
          <a:lstStyle>
            <a:lvl1pPr marL="0" indent="0">
              <a:buNone/>
              <a:defRPr sz="4801" b="1"/>
            </a:lvl1pPr>
            <a:lvl2pPr marL="914537" indent="0">
              <a:buNone/>
              <a:defRPr sz="4001" b="1"/>
            </a:lvl2pPr>
            <a:lvl3pPr marL="1829074" indent="0">
              <a:buNone/>
              <a:defRPr sz="3601" b="1"/>
            </a:lvl3pPr>
            <a:lvl4pPr marL="2743611" indent="0">
              <a:buNone/>
              <a:defRPr sz="3200" b="1"/>
            </a:lvl4pPr>
            <a:lvl5pPr marL="3658149" indent="0">
              <a:buNone/>
              <a:defRPr sz="3200" b="1"/>
            </a:lvl5pPr>
            <a:lvl6pPr marL="4572686" indent="0">
              <a:buNone/>
              <a:defRPr sz="3200" b="1"/>
            </a:lvl6pPr>
            <a:lvl7pPr marL="5487223" indent="0">
              <a:buNone/>
              <a:defRPr sz="3200" b="1"/>
            </a:lvl7pPr>
            <a:lvl8pPr marL="6401760" indent="0">
              <a:buNone/>
              <a:defRPr sz="3200" b="1"/>
            </a:lvl8pPr>
            <a:lvl9pPr marL="7316297" indent="0">
              <a:buNone/>
              <a:defRPr sz="32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14429" y="5800673"/>
            <a:ext cx="4545914" cy="10538597"/>
          </a:xfrm>
        </p:spPr>
        <p:txBody>
          <a:bodyPr/>
          <a:lstStyle>
            <a:lvl1pPr>
              <a:defRPr sz="4801"/>
            </a:lvl1pPr>
            <a:lvl2pPr>
              <a:defRPr sz="4001"/>
            </a:lvl2pPr>
            <a:lvl3pPr>
              <a:defRPr sz="3601"/>
            </a:lvl3pPr>
            <a:lvl4pPr>
              <a:defRPr sz="3200"/>
            </a:lvl4pPr>
            <a:lvl5pPr>
              <a:defRPr sz="3200"/>
            </a:lvl5pPr>
            <a:lvl6pPr>
              <a:defRPr sz="3200"/>
            </a:lvl6pPr>
            <a:lvl7pPr>
              <a:defRPr sz="3200"/>
            </a:lvl7pPr>
            <a:lvl8pPr>
              <a:defRPr sz="3200"/>
            </a:lvl8pPr>
            <a:lvl9pPr>
              <a:defRPr sz="3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226461" y="4094345"/>
            <a:ext cx="4547698" cy="1706328"/>
          </a:xfrm>
        </p:spPr>
        <p:txBody>
          <a:bodyPr anchor="b"/>
          <a:lstStyle>
            <a:lvl1pPr marL="0" indent="0">
              <a:buNone/>
              <a:defRPr sz="4801" b="1"/>
            </a:lvl1pPr>
            <a:lvl2pPr marL="914537" indent="0">
              <a:buNone/>
              <a:defRPr sz="4001" b="1"/>
            </a:lvl2pPr>
            <a:lvl3pPr marL="1829074" indent="0">
              <a:buNone/>
              <a:defRPr sz="3601" b="1"/>
            </a:lvl3pPr>
            <a:lvl4pPr marL="2743611" indent="0">
              <a:buNone/>
              <a:defRPr sz="3200" b="1"/>
            </a:lvl4pPr>
            <a:lvl5pPr marL="3658149" indent="0">
              <a:buNone/>
              <a:defRPr sz="3200" b="1"/>
            </a:lvl5pPr>
            <a:lvl6pPr marL="4572686" indent="0">
              <a:buNone/>
              <a:defRPr sz="3200" b="1"/>
            </a:lvl6pPr>
            <a:lvl7pPr marL="5487223" indent="0">
              <a:buNone/>
              <a:defRPr sz="3200" b="1"/>
            </a:lvl7pPr>
            <a:lvl8pPr marL="6401760" indent="0">
              <a:buNone/>
              <a:defRPr sz="3200" b="1"/>
            </a:lvl8pPr>
            <a:lvl9pPr marL="7316297" indent="0">
              <a:buNone/>
              <a:defRPr sz="32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226461" y="5800673"/>
            <a:ext cx="4547698" cy="10538597"/>
          </a:xfrm>
        </p:spPr>
        <p:txBody>
          <a:bodyPr/>
          <a:lstStyle>
            <a:lvl1pPr>
              <a:defRPr sz="4801"/>
            </a:lvl1pPr>
            <a:lvl2pPr>
              <a:defRPr sz="4001"/>
            </a:lvl2pPr>
            <a:lvl3pPr>
              <a:defRPr sz="3601"/>
            </a:lvl3pPr>
            <a:lvl4pPr>
              <a:defRPr sz="3200"/>
            </a:lvl4pPr>
            <a:lvl5pPr>
              <a:defRPr sz="3200"/>
            </a:lvl5pPr>
            <a:lvl6pPr>
              <a:defRPr sz="3200"/>
            </a:lvl6pPr>
            <a:lvl7pPr>
              <a:defRPr sz="3200"/>
            </a:lvl7pPr>
            <a:lvl8pPr>
              <a:defRPr sz="3200"/>
            </a:lvl8pPr>
            <a:lvl9pPr>
              <a:defRPr sz="3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14432" y="728260"/>
            <a:ext cx="3384874" cy="3099338"/>
          </a:xfrm>
        </p:spPr>
        <p:txBody>
          <a:bodyPr anchor="b"/>
          <a:lstStyle>
            <a:lvl1pPr algn="l">
              <a:defRPr sz="4001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022551" y="728263"/>
            <a:ext cx="5751608" cy="15611012"/>
          </a:xfrm>
        </p:spPr>
        <p:txBody>
          <a:bodyPr/>
          <a:lstStyle>
            <a:lvl1pPr>
              <a:defRPr sz="6401"/>
            </a:lvl1pPr>
            <a:lvl2pPr>
              <a:defRPr sz="5601"/>
            </a:lvl2pPr>
            <a:lvl3pPr>
              <a:defRPr sz="4801"/>
            </a:lvl3pPr>
            <a:lvl4pPr>
              <a:defRPr sz="4001"/>
            </a:lvl4pPr>
            <a:lvl5pPr>
              <a:defRPr sz="4001"/>
            </a:lvl5pPr>
            <a:lvl6pPr>
              <a:defRPr sz="4001"/>
            </a:lvl6pPr>
            <a:lvl7pPr>
              <a:defRPr sz="4001"/>
            </a:lvl7pPr>
            <a:lvl8pPr>
              <a:defRPr sz="4001"/>
            </a:lvl8pPr>
            <a:lvl9pPr>
              <a:defRPr sz="400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514432" y="3827601"/>
            <a:ext cx="3384874" cy="12511674"/>
          </a:xfrm>
        </p:spPr>
        <p:txBody>
          <a:bodyPr/>
          <a:lstStyle>
            <a:lvl1pPr marL="0" indent="0">
              <a:buNone/>
              <a:defRPr sz="2800"/>
            </a:lvl1pPr>
            <a:lvl2pPr marL="914537" indent="0">
              <a:buNone/>
              <a:defRPr sz="2400"/>
            </a:lvl2pPr>
            <a:lvl3pPr marL="1829074" indent="0">
              <a:buNone/>
              <a:defRPr sz="2000"/>
            </a:lvl3pPr>
            <a:lvl4pPr marL="2743611" indent="0">
              <a:buNone/>
              <a:defRPr sz="1800"/>
            </a:lvl4pPr>
            <a:lvl5pPr marL="3658149" indent="0">
              <a:buNone/>
              <a:defRPr sz="1800"/>
            </a:lvl5pPr>
            <a:lvl6pPr marL="4572686" indent="0">
              <a:buNone/>
              <a:defRPr sz="1800"/>
            </a:lvl6pPr>
            <a:lvl7pPr marL="5487223" indent="0">
              <a:buNone/>
              <a:defRPr sz="1800"/>
            </a:lvl7pPr>
            <a:lvl8pPr marL="6401760" indent="0">
              <a:buNone/>
              <a:defRPr sz="1800"/>
            </a:lvl8pPr>
            <a:lvl9pPr marL="7316297" indent="0">
              <a:buNone/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16635" y="12803826"/>
            <a:ext cx="6173153" cy="1511564"/>
          </a:xfrm>
        </p:spPr>
        <p:txBody>
          <a:bodyPr anchor="b"/>
          <a:lstStyle>
            <a:lvl1pPr algn="l">
              <a:defRPr sz="4001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016635" y="1634350"/>
            <a:ext cx="6173153" cy="10974705"/>
          </a:xfrm>
        </p:spPr>
        <p:txBody>
          <a:bodyPr/>
          <a:lstStyle>
            <a:lvl1pPr marL="0" indent="0">
              <a:buNone/>
              <a:defRPr sz="6401"/>
            </a:lvl1pPr>
            <a:lvl2pPr marL="914537" indent="0">
              <a:buNone/>
              <a:defRPr sz="5601"/>
            </a:lvl2pPr>
            <a:lvl3pPr marL="1829074" indent="0">
              <a:buNone/>
              <a:defRPr sz="4801"/>
            </a:lvl3pPr>
            <a:lvl4pPr marL="2743611" indent="0">
              <a:buNone/>
              <a:defRPr sz="4001"/>
            </a:lvl4pPr>
            <a:lvl5pPr marL="3658149" indent="0">
              <a:buNone/>
              <a:defRPr sz="4001"/>
            </a:lvl5pPr>
            <a:lvl6pPr marL="4572686" indent="0">
              <a:buNone/>
              <a:defRPr sz="4001"/>
            </a:lvl6pPr>
            <a:lvl7pPr marL="5487223" indent="0">
              <a:buNone/>
              <a:defRPr sz="4001"/>
            </a:lvl7pPr>
            <a:lvl8pPr marL="6401760" indent="0">
              <a:buNone/>
              <a:defRPr sz="4001"/>
            </a:lvl8pPr>
            <a:lvl9pPr marL="7316297" indent="0">
              <a:buNone/>
              <a:defRPr sz="4001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016635" y="14315390"/>
            <a:ext cx="6173153" cy="2146671"/>
          </a:xfrm>
        </p:spPr>
        <p:txBody>
          <a:bodyPr/>
          <a:lstStyle>
            <a:lvl1pPr marL="0" indent="0">
              <a:buNone/>
              <a:defRPr sz="2800"/>
            </a:lvl1pPr>
            <a:lvl2pPr marL="914537" indent="0">
              <a:buNone/>
              <a:defRPr sz="2400"/>
            </a:lvl2pPr>
            <a:lvl3pPr marL="1829074" indent="0">
              <a:buNone/>
              <a:defRPr sz="2000"/>
            </a:lvl3pPr>
            <a:lvl4pPr marL="2743611" indent="0">
              <a:buNone/>
              <a:defRPr sz="1800"/>
            </a:lvl4pPr>
            <a:lvl5pPr marL="3658149" indent="0">
              <a:buNone/>
              <a:defRPr sz="1800"/>
            </a:lvl5pPr>
            <a:lvl6pPr marL="4572686" indent="0">
              <a:buNone/>
              <a:defRPr sz="1800"/>
            </a:lvl6pPr>
            <a:lvl7pPr marL="5487223" indent="0">
              <a:buNone/>
              <a:defRPr sz="1800"/>
            </a:lvl7pPr>
            <a:lvl8pPr marL="6401760" indent="0">
              <a:buNone/>
              <a:defRPr sz="1800"/>
            </a:lvl8pPr>
            <a:lvl9pPr marL="7316297" indent="0">
              <a:buNone/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514430" y="732495"/>
            <a:ext cx="9259729" cy="304852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14430" y="4267946"/>
            <a:ext cx="9259729" cy="1207132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514429" y="16953214"/>
            <a:ext cx="2400671" cy="973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515270" y="16953214"/>
            <a:ext cx="3258053" cy="973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7373488" y="16953214"/>
            <a:ext cx="2400671" cy="973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1829074" rtl="0" eaLnBrk="1" latinLnBrk="0" hangingPunct="1">
        <a:spcBef>
          <a:spcPct val="0"/>
        </a:spcBef>
        <a:buNone/>
        <a:defRPr kumimoji="1" sz="880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85903" indent="-685903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6401" kern="1200">
          <a:solidFill>
            <a:schemeClr val="tx1"/>
          </a:solidFill>
          <a:latin typeface="+mn-lt"/>
          <a:ea typeface="+mn-ea"/>
          <a:cs typeface="+mn-cs"/>
        </a:defRPr>
      </a:lvl1pPr>
      <a:lvl2pPr marL="1486123" indent="-571586" algn="l" defTabSz="1829074" rtl="0" eaLnBrk="1" latinLnBrk="0" hangingPunct="1">
        <a:spcBef>
          <a:spcPct val="20000"/>
        </a:spcBef>
        <a:buFont typeface="Arial" pitchFamily="34" charset="0"/>
        <a:buChar char="–"/>
        <a:defRPr kumimoji="1" sz="5601" kern="1200">
          <a:solidFill>
            <a:schemeClr val="tx1"/>
          </a:solidFill>
          <a:latin typeface="+mn-lt"/>
          <a:ea typeface="+mn-ea"/>
          <a:cs typeface="+mn-cs"/>
        </a:defRPr>
      </a:lvl2pPr>
      <a:lvl3pPr marL="2286343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801" kern="1200">
          <a:solidFill>
            <a:schemeClr val="tx1"/>
          </a:solidFill>
          <a:latin typeface="+mn-lt"/>
          <a:ea typeface="+mn-ea"/>
          <a:cs typeface="+mn-cs"/>
        </a:defRPr>
      </a:lvl3pPr>
      <a:lvl4pPr marL="3200880" indent="-457269" algn="l" defTabSz="1829074" rtl="0" eaLnBrk="1" latinLnBrk="0" hangingPunct="1">
        <a:spcBef>
          <a:spcPct val="20000"/>
        </a:spcBef>
        <a:buFont typeface="Arial" pitchFamily="34" charset="0"/>
        <a:buChar char="–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4pPr>
      <a:lvl5pPr marL="4115417" indent="-457269" algn="l" defTabSz="1829074" rtl="0" eaLnBrk="1" latinLnBrk="0" hangingPunct="1">
        <a:spcBef>
          <a:spcPct val="20000"/>
        </a:spcBef>
        <a:buFont typeface="Arial" pitchFamily="34" charset="0"/>
        <a:buChar char="»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5pPr>
      <a:lvl6pPr marL="5029954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6pPr>
      <a:lvl7pPr marL="5944492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7pPr>
      <a:lvl8pPr marL="6859029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8pPr>
      <a:lvl9pPr marL="7773566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1pPr>
      <a:lvl2pPr marL="914537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2pPr>
      <a:lvl3pPr marL="1829074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3pPr>
      <a:lvl4pPr marL="2743611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4pPr>
      <a:lvl5pPr marL="3658149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5pPr>
      <a:lvl6pPr marL="4572686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6pPr>
      <a:lvl7pPr marL="5487223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7pPr>
      <a:lvl8pPr marL="6401760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8pPr>
      <a:lvl9pPr marL="7316297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テキスト ボックス 26"/>
          <p:cNvSpPr txBox="1"/>
          <p:nvPr/>
        </p:nvSpPr>
        <p:spPr>
          <a:xfrm>
            <a:off x="1543339" y="3575187"/>
            <a:ext cx="7345949" cy="730600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txBody>
          <a:bodyPr wrap="square" lIns="174897" tIns="87447" rIns="174897" bIns="87447" rtlCol="0" anchor="ctr">
            <a:spAutoFit/>
          </a:bodyPr>
          <a:lstStyle/>
          <a:p>
            <a:pPr algn="ctr"/>
            <a:r>
              <a:rPr lang="ja-JP" altLang="en-US" sz="3600" dirty="0">
                <a:solidFill>
                  <a:schemeClr val="bg1"/>
                </a:solidFill>
                <a:latin typeface="HGSｺﾞｼｯｸE" pitchFamily="50" charset="-128"/>
                <a:ea typeface="HGSｺﾞｼｯｸE" pitchFamily="50" charset="-128"/>
              </a:rPr>
              <a:t>健康診断・人間ドックについて</a:t>
            </a: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1543339" y="9145628"/>
            <a:ext cx="7345949" cy="730600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txBody>
          <a:bodyPr wrap="square" lIns="174897" tIns="87447" rIns="174897" bIns="87447" rtlCol="0" anchor="ctr">
            <a:spAutoFit/>
          </a:bodyPr>
          <a:lstStyle/>
          <a:p>
            <a:pPr algn="ctr"/>
            <a:r>
              <a:rPr lang="ja-JP" altLang="en-US" sz="3600" dirty="0">
                <a:solidFill>
                  <a:schemeClr val="bg1"/>
                </a:solidFill>
                <a:latin typeface="HGSｺﾞｼｯｸE" pitchFamily="50" charset="-128"/>
                <a:ea typeface="HGSｺﾞｼｯｸE" pitchFamily="50" charset="-128"/>
              </a:rPr>
              <a:t>割引キャンペーン</a:t>
            </a: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1399300" y="4391118"/>
            <a:ext cx="7489988" cy="4177697"/>
          </a:xfrm>
          <a:prstGeom prst="rect">
            <a:avLst/>
          </a:prstGeom>
          <a:noFill/>
        </p:spPr>
        <p:txBody>
          <a:bodyPr wrap="square" lIns="174897" tIns="87447" rIns="174897" bIns="87447" rtlCol="0">
            <a:spAutoFit/>
          </a:bodyPr>
          <a:lstStyle/>
          <a:p>
            <a:pPr algn="l"/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健康診断・人間ドック受診をご希望の方は、健診受付直通電話番号にご連絡ください。</a:t>
            </a:r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■健診受付・お問い合わせ</a:t>
            </a:r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800" b="1" dirty="0"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ja-JP" altLang="en-US" sz="3200" b="1" dirty="0">
                <a:latin typeface="HGSｺﾞｼｯｸM" pitchFamily="50" charset="-128"/>
                <a:ea typeface="HGSｺﾞｼｯｸM" pitchFamily="50" charset="-128"/>
              </a:rPr>
              <a:t>直通電話番号</a:t>
            </a:r>
            <a:r>
              <a:rPr lang="en-US" altLang="ja-JP" sz="3200" b="1" dirty="0">
                <a:latin typeface="HGSｺﾞｼｯｸM" pitchFamily="50" charset="-128"/>
                <a:ea typeface="HGSｺﾞｼｯｸM" pitchFamily="50" charset="-128"/>
              </a:rPr>
              <a:t>	</a:t>
            </a:r>
            <a:r>
              <a:rPr lang="ja-JP" altLang="en-US" sz="3200" b="1" dirty="0">
                <a:latin typeface="HGSｺﾞｼｯｸM" pitchFamily="50" charset="-128"/>
                <a:ea typeface="HGSｺﾞｼｯｸM" pitchFamily="50" charset="-128"/>
              </a:rPr>
              <a:t>：</a:t>
            </a:r>
            <a:r>
              <a:rPr lang="en-US" altLang="ja-JP" sz="3200" b="1" dirty="0">
                <a:latin typeface="HGSｺﾞｼｯｸM" pitchFamily="50" charset="-128"/>
                <a:ea typeface="HGSｺﾞｼｯｸM" pitchFamily="50" charset="-128"/>
              </a:rPr>
              <a:t>03-1234-56xx</a:t>
            </a:r>
          </a:p>
          <a:p>
            <a:r>
              <a:rPr lang="ja-JP" altLang="en-US" sz="2800" b="1" dirty="0"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en-US" altLang="ja-JP" sz="3200" b="1" dirty="0">
                <a:latin typeface="HGSｺﾞｼｯｸM" pitchFamily="50" charset="-128"/>
                <a:ea typeface="HGSｺﾞｼｯｸM" pitchFamily="50" charset="-128"/>
              </a:rPr>
              <a:t>FAX		</a:t>
            </a:r>
            <a:r>
              <a:rPr lang="ja-JP" altLang="en-US" sz="3200" b="1" dirty="0">
                <a:latin typeface="HGSｺﾞｼｯｸM" pitchFamily="50" charset="-128"/>
                <a:ea typeface="HGSｺﾞｼｯｸM" pitchFamily="50" charset="-128"/>
              </a:rPr>
              <a:t>：</a:t>
            </a:r>
            <a:r>
              <a:rPr lang="en-US" altLang="ja-JP" sz="3200" b="1" dirty="0">
                <a:latin typeface="HGSｺﾞｼｯｸM" pitchFamily="50" charset="-128"/>
                <a:ea typeface="HGSｺﾞｼｯｸM" pitchFamily="50" charset="-128"/>
              </a:rPr>
              <a:t>03-1234-56xx</a:t>
            </a:r>
          </a:p>
          <a:p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受付時間：月曜日～金曜日　</a:t>
            </a:r>
            <a:r>
              <a:rPr lang="en-US" altLang="ja-JP" sz="2800" dirty="0">
                <a:latin typeface="HGSｺﾞｼｯｸM" pitchFamily="50" charset="-128"/>
                <a:ea typeface="HGSｺﾞｼｯｸM" pitchFamily="50" charset="-128"/>
              </a:rPr>
              <a:t>13:00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～</a:t>
            </a:r>
            <a:r>
              <a:rPr lang="en-US" altLang="ja-JP" sz="2800" dirty="0">
                <a:latin typeface="HGSｺﾞｼｯｸM" pitchFamily="50" charset="-128"/>
                <a:ea typeface="HGSｺﾞｼｯｸM" pitchFamily="50" charset="-128"/>
              </a:rPr>
              <a:t>16:00</a:t>
            </a:r>
          </a:p>
          <a:p>
            <a:r>
              <a:rPr lang="en-US" altLang="ja-JP" sz="2800" dirty="0">
                <a:latin typeface="HGSｺﾞｼｯｸM" pitchFamily="50" charset="-128"/>
                <a:ea typeface="HGSｺﾞｼｯｸM" pitchFamily="50" charset="-128"/>
              </a:rPr>
              <a:t>※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土曜日・日曜日・祝祭日はお休みです。</a:t>
            </a:r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399303" y="9941277"/>
            <a:ext cx="7489986" cy="5224138"/>
          </a:xfrm>
          <a:prstGeom prst="rect">
            <a:avLst/>
          </a:prstGeom>
          <a:noFill/>
        </p:spPr>
        <p:txBody>
          <a:bodyPr wrap="square" lIns="174897" tIns="87447" rIns="174897" bIns="87447" rtlCol="0">
            <a:spAutoFit/>
          </a:bodyPr>
          <a:lstStyle/>
          <a:p>
            <a:pPr algn="l"/>
            <a:r>
              <a:rPr lang="ja-JP" altLang="en-US" sz="3200" dirty="0">
                <a:latin typeface="HGSｺﾞｼｯｸM" pitchFamily="50" charset="-128"/>
                <a:ea typeface="HGSｺﾞｼｯｸM" pitchFamily="50" charset="-128"/>
              </a:rPr>
              <a:t>期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間限定で受診料金を最大</a:t>
            </a:r>
            <a:r>
              <a:rPr lang="en-US" altLang="ja-JP" sz="2800" dirty="0">
                <a:latin typeface="HGSｺﾞｼｯｸM" pitchFamily="50" charset="-128"/>
                <a:ea typeface="HGSｺﾞｼｯｸM" pitchFamily="50" charset="-128"/>
              </a:rPr>
              <a:t>15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％割引いたします。</a:t>
            </a:r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pPr algn="l"/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皆様のご利用をお待ちしております。</a:t>
            </a:r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■期間：</a:t>
            </a:r>
            <a:r>
              <a:rPr lang="en-US" altLang="ja-JP" sz="2800" dirty="0" smtClean="0">
                <a:latin typeface="HGSｺﾞｼｯｸM" pitchFamily="50" charset="-128"/>
                <a:ea typeface="HGSｺﾞｼｯｸM" pitchFamily="50" charset="-128"/>
              </a:rPr>
              <a:t>2019</a:t>
            </a:r>
            <a:r>
              <a:rPr lang="ja-JP" altLang="en-US" sz="2800" dirty="0" smtClean="0">
                <a:latin typeface="HGSｺﾞｼｯｸM" pitchFamily="50" charset="-128"/>
                <a:ea typeface="HGSｺﾞｼｯｸM" pitchFamily="50" charset="-128"/>
              </a:rPr>
              <a:t>年</a:t>
            </a:r>
            <a:r>
              <a:rPr lang="en-US" altLang="ja-JP" sz="2800" dirty="0">
                <a:latin typeface="HGSｺﾞｼｯｸM" pitchFamily="50" charset="-128"/>
                <a:ea typeface="HGSｺﾞｼｯｸM" pitchFamily="50" charset="-128"/>
              </a:rPr>
              <a:t>5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月</a:t>
            </a:r>
            <a:r>
              <a:rPr lang="en-US" altLang="ja-JP" sz="2800" dirty="0">
                <a:latin typeface="HGSｺﾞｼｯｸM" pitchFamily="50" charset="-128"/>
                <a:ea typeface="HGSｺﾞｼｯｸM" pitchFamily="50" charset="-128"/>
              </a:rPr>
              <a:t>1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日～</a:t>
            </a:r>
            <a:r>
              <a:rPr lang="en-US" altLang="ja-JP" sz="2800" dirty="0">
                <a:latin typeface="HGSｺﾞｼｯｸM" pitchFamily="50" charset="-128"/>
                <a:ea typeface="HGSｺﾞｼｯｸM" pitchFamily="50" charset="-128"/>
              </a:rPr>
              <a:t>5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月</a:t>
            </a:r>
            <a:r>
              <a:rPr lang="en-US" altLang="ja-JP" sz="2800" dirty="0">
                <a:latin typeface="HGSｺﾞｼｯｸM" pitchFamily="50" charset="-128"/>
                <a:ea typeface="HGSｺﾞｼｯｸM" pitchFamily="50" charset="-128"/>
              </a:rPr>
              <a:t>30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日まで</a:t>
            </a:r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■ご利用料金：</a:t>
            </a:r>
            <a:endParaRPr lang="en-US" altLang="ja-JP" sz="28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3200" b="1" dirty="0">
                <a:latin typeface="HGSｺﾞｼｯｸM" pitchFamily="50" charset="-128"/>
                <a:ea typeface="HGSｺﾞｼｯｸM" pitchFamily="50" charset="-128"/>
              </a:rPr>
              <a:t>　日帰り</a:t>
            </a:r>
            <a:r>
              <a:rPr lang="ja-JP" altLang="en-US" sz="3200" b="1" dirty="0" smtClean="0">
                <a:latin typeface="HGSｺﾞｼｯｸM" pitchFamily="50" charset="-128"/>
                <a:ea typeface="HGSｺﾞｼｯｸM" pitchFamily="50" charset="-128"/>
              </a:rPr>
              <a:t>ドック</a:t>
            </a:r>
            <a:endParaRPr lang="en-US" altLang="ja-JP" sz="3200" b="1" dirty="0" smtClean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3200" b="1" dirty="0" smtClean="0"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en-US" altLang="ja-JP" sz="3200" b="1" dirty="0" smtClean="0">
                <a:latin typeface="HGSｺﾞｼｯｸM" pitchFamily="50" charset="-128"/>
                <a:ea typeface="HGSｺﾞｼｯｸM" pitchFamily="50" charset="-128"/>
              </a:rPr>
              <a:t>\</a:t>
            </a:r>
            <a:r>
              <a:rPr lang="en-US" altLang="ja-JP" sz="3200" b="1" dirty="0">
                <a:latin typeface="HGSｺﾞｼｯｸM" pitchFamily="50" charset="-128"/>
                <a:ea typeface="HGSｺﾞｼｯｸM" pitchFamily="50" charset="-128"/>
              </a:rPr>
              <a:t>42,500</a:t>
            </a:r>
            <a:r>
              <a:rPr lang="ja-JP" altLang="en-US" sz="3200" b="1" dirty="0">
                <a:latin typeface="HGSｺﾞｼｯｸM" pitchFamily="50" charset="-128"/>
                <a:ea typeface="HGSｺﾞｼｯｸM" pitchFamily="50" charset="-128"/>
              </a:rPr>
              <a:t> → </a:t>
            </a:r>
            <a:r>
              <a:rPr lang="en-US" altLang="ja-JP" sz="3200" b="1" dirty="0">
                <a:solidFill>
                  <a:srgbClr val="FF0000"/>
                </a:solidFill>
                <a:latin typeface="HGSｺﾞｼｯｸM" pitchFamily="50" charset="-128"/>
                <a:ea typeface="HGSｺﾞｼｯｸM" pitchFamily="50" charset="-128"/>
              </a:rPr>
              <a:t>\40,000</a:t>
            </a:r>
          </a:p>
          <a:p>
            <a:r>
              <a:rPr lang="ja-JP" altLang="en-US" sz="3200" b="1" dirty="0">
                <a:latin typeface="HGSｺﾞｼｯｸM" pitchFamily="50" charset="-128"/>
                <a:ea typeface="HGSｺﾞｼｯｸM" pitchFamily="50" charset="-128"/>
              </a:rPr>
              <a:t>　肺</a:t>
            </a:r>
            <a:r>
              <a:rPr lang="ja-JP" altLang="en-US" sz="3200" b="1" dirty="0" smtClean="0">
                <a:latin typeface="HGSｺﾞｼｯｸM" pitchFamily="50" charset="-128"/>
                <a:ea typeface="HGSｺﾞｼｯｸM" pitchFamily="50" charset="-128"/>
              </a:rPr>
              <a:t>ガン検診</a:t>
            </a:r>
            <a:endParaRPr lang="en-US" altLang="ja-JP" sz="1050" b="1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3200" b="1" dirty="0"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en-US" altLang="ja-JP" sz="3200" b="1" dirty="0" smtClean="0">
                <a:latin typeface="HGSｺﾞｼｯｸM" pitchFamily="50" charset="-128"/>
                <a:ea typeface="HGSｺﾞｼｯｸM" pitchFamily="50" charset="-128"/>
              </a:rPr>
              <a:t>\</a:t>
            </a:r>
            <a:r>
              <a:rPr lang="en-US" altLang="ja-JP" sz="3200" b="1" dirty="0">
                <a:latin typeface="HGSｺﾞｼｯｸM" pitchFamily="50" charset="-128"/>
                <a:ea typeface="HGSｺﾞｼｯｸM" pitchFamily="50" charset="-128"/>
              </a:rPr>
              <a:t>25,000</a:t>
            </a:r>
            <a:r>
              <a:rPr lang="ja-JP" altLang="en-US" sz="3200" b="1" dirty="0">
                <a:latin typeface="HGSｺﾞｼｯｸM" pitchFamily="50" charset="-128"/>
                <a:ea typeface="HGSｺﾞｼｯｸM" pitchFamily="50" charset="-128"/>
              </a:rPr>
              <a:t> → </a:t>
            </a:r>
            <a:r>
              <a:rPr lang="en-US" altLang="ja-JP" sz="3200" b="1" dirty="0">
                <a:solidFill>
                  <a:srgbClr val="FF0000"/>
                </a:solidFill>
                <a:latin typeface="HGSｺﾞｼｯｸM" pitchFamily="50" charset="-128"/>
                <a:ea typeface="HGSｺﾞｼｯｸM" pitchFamily="50" charset="-128"/>
              </a:rPr>
              <a:t>\23,000</a:t>
            </a:r>
            <a:endParaRPr lang="ja-JP" altLang="en-US" sz="3200" b="1" dirty="0">
              <a:solidFill>
                <a:srgbClr val="FF0000"/>
              </a:solidFill>
              <a:latin typeface="HGSｺﾞｼｯｸM" pitchFamily="50" charset="-128"/>
              <a:ea typeface="HGSｺﾞｼｯｸM" pitchFamily="50" charset="-128"/>
            </a:endParaRPr>
          </a:p>
        </p:txBody>
      </p:sp>
      <p:pic>
        <p:nvPicPr>
          <p:cNvPr id="16" name="図 15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60112" y="11667272"/>
            <a:ext cx="3413597" cy="4968303"/>
          </a:xfrm>
          <a:prstGeom prst="rect">
            <a:avLst/>
          </a:prstGeom>
        </p:spPr>
      </p:pic>
      <p:sp>
        <p:nvSpPr>
          <p:cNvPr id="31" name="テキスト ボックス 30"/>
          <p:cNvSpPr txBox="1"/>
          <p:nvPr/>
        </p:nvSpPr>
        <p:spPr>
          <a:xfrm>
            <a:off x="1024644" y="16699460"/>
            <a:ext cx="8222581" cy="7080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4001" b="1" dirty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○○○総合病院</a:t>
            </a:r>
          </a:p>
        </p:txBody>
      </p:sp>
      <p:pic>
        <p:nvPicPr>
          <p:cNvPr id="18" name="図 17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31416" y="1079447"/>
            <a:ext cx="6512751" cy="690901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</TotalTime>
  <Words>132</Words>
  <Application>Microsoft Office PowerPoint</Application>
  <PresentationFormat>ユーザー設定</PresentationFormat>
  <Paragraphs>22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HGSｺﾞｼｯｸE</vt:lpstr>
      <vt:lpstr>HGSｺﾞｼｯｸM</vt:lpstr>
      <vt:lpstr>ＭＳ Ｐゴシック</vt:lpstr>
      <vt:lpstr>Arial</vt:lpstr>
      <vt:lpstr>Calibri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PARSLEY</dc:creator>
  <cp:lastModifiedBy>0000016438960</cp:lastModifiedBy>
  <cp:revision>28</cp:revision>
  <dcterms:created xsi:type="dcterms:W3CDTF">2011-03-09T06:43:32Z</dcterms:created>
  <dcterms:modified xsi:type="dcterms:W3CDTF">2020-09-25T02:41:34Z</dcterms:modified>
</cp:coreProperties>
</file>

<file path=docProps/thumbnail.jpeg>
</file>