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288588" cy="18291175"/>
  <p:notesSz cx="6742113" cy="9872663"/>
  <p:defaultTextStyle>
    <a:defPPr>
      <a:defRPr lang="ja-JP"/>
    </a:defPPr>
    <a:lvl1pPr marL="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1" userDrawn="1">
          <p15:clr>
            <a:srgbClr val="A4A3A4"/>
          </p15:clr>
        </p15:guide>
        <p15:guide id="2" pos="32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CC"/>
    <a:srgbClr val="FF6699"/>
    <a:srgbClr val="888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2827" y="72"/>
      </p:cViewPr>
      <p:guideLst>
        <p:guide orient="horz" pos="5761"/>
        <p:guide pos="32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3" cy="493634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8970" y="0"/>
            <a:ext cx="2921583" cy="493634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CA63A1EF-A44B-44B4-B835-01606311DBD6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739775"/>
            <a:ext cx="208438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04" tIns="45752" rIns="91504" bIns="4575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4212" y="4689516"/>
            <a:ext cx="5393690" cy="4442699"/>
          </a:xfrm>
          <a:prstGeom prst="rect">
            <a:avLst/>
          </a:prstGeom>
        </p:spPr>
        <p:txBody>
          <a:bodyPr vert="horz" lIns="91504" tIns="45752" rIns="91504" bIns="45752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3" cy="493634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8970" y="9377316"/>
            <a:ext cx="2921583" cy="493634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E39DA343-841B-45B0-BD2E-6C9AD1B64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55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328863" y="739775"/>
            <a:ext cx="2084387" cy="370363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DA343-841B-45B0-BD2E-6C9AD1B64CA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646" y="5682125"/>
            <a:ext cx="8745300" cy="392074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288" y="10364999"/>
            <a:ext cx="7202012" cy="46744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7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1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6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8588" cy="1829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94419" y="978072"/>
            <a:ext cx="1736200" cy="20806212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85824" y="978072"/>
            <a:ext cx="5037121" cy="208062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728" y="11753774"/>
            <a:ext cx="8745300" cy="3632831"/>
          </a:xfrm>
        </p:spPr>
        <p:txBody>
          <a:bodyPr anchor="t"/>
          <a:lstStyle>
            <a:lvl1pPr algn="l">
              <a:defRPr sz="8001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12728" y="7752584"/>
            <a:ext cx="8745300" cy="4001193"/>
          </a:xfrm>
        </p:spPr>
        <p:txBody>
          <a:bodyPr anchor="b"/>
          <a:lstStyle>
            <a:lvl1pPr marL="0" indent="0">
              <a:buNone/>
              <a:defRPr sz="4001">
                <a:solidFill>
                  <a:schemeClr val="tx1">
                    <a:tint val="75000"/>
                  </a:schemeClr>
                </a:solidFill>
              </a:defRPr>
            </a:lvl1pPr>
            <a:lvl2pPr marL="914537" indent="0">
              <a:buNone/>
              <a:defRPr sz="3601">
                <a:solidFill>
                  <a:schemeClr val="tx1">
                    <a:tint val="75000"/>
                  </a:schemeClr>
                </a:solidFill>
              </a:defRPr>
            </a:lvl2pPr>
            <a:lvl3pPr marL="182907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611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8149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68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722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176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629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85824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43960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29" y="4094345"/>
            <a:ext cx="4545914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429" y="5800673"/>
            <a:ext cx="4545914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226461" y="4094345"/>
            <a:ext cx="4547698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226461" y="5800673"/>
            <a:ext cx="4547698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2" y="728260"/>
            <a:ext cx="3384874" cy="3099338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22551" y="728263"/>
            <a:ext cx="5751608" cy="15611012"/>
          </a:xfrm>
        </p:spPr>
        <p:txBody>
          <a:bodyPr/>
          <a:lstStyle>
            <a:lvl1pPr>
              <a:defRPr sz="6401"/>
            </a:lvl1pPr>
            <a:lvl2pPr>
              <a:defRPr sz="5601"/>
            </a:lvl2pPr>
            <a:lvl3pPr>
              <a:defRPr sz="4801"/>
            </a:lvl3pPr>
            <a:lvl4pPr>
              <a:defRPr sz="4001"/>
            </a:lvl4pPr>
            <a:lvl5pPr>
              <a:defRPr sz="4001"/>
            </a:lvl5pPr>
            <a:lvl6pPr>
              <a:defRPr sz="4001"/>
            </a:lvl6pPr>
            <a:lvl7pPr>
              <a:defRPr sz="4001"/>
            </a:lvl7pPr>
            <a:lvl8pPr>
              <a:defRPr sz="4001"/>
            </a:lvl8pPr>
            <a:lvl9pPr>
              <a:defRPr sz="40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14432" y="3827601"/>
            <a:ext cx="3384874" cy="12511674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6635" y="12803826"/>
            <a:ext cx="6173153" cy="1511564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6635" y="1634350"/>
            <a:ext cx="6173153" cy="10974705"/>
          </a:xfrm>
        </p:spPr>
        <p:txBody>
          <a:bodyPr/>
          <a:lstStyle>
            <a:lvl1pPr marL="0" indent="0">
              <a:buNone/>
              <a:defRPr sz="6401"/>
            </a:lvl1pPr>
            <a:lvl2pPr marL="914537" indent="0">
              <a:buNone/>
              <a:defRPr sz="5601"/>
            </a:lvl2pPr>
            <a:lvl3pPr marL="1829074" indent="0">
              <a:buNone/>
              <a:defRPr sz="4801"/>
            </a:lvl3pPr>
            <a:lvl4pPr marL="2743611" indent="0">
              <a:buNone/>
              <a:defRPr sz="4001"/>
            </a:lvl4pPr>
            <a:lvl5pPr marL="3658149" indent="0">
              <a:buNone/>
              <a:defRPr sz="4001"/>
            </a:lvl5pPr>
            <a:lvl6pPr marL="4572686" indent="0">
              <a:buNone/>
              <a:defRPr sz="4001"/>
            </a:lvl6pPr>
            <a:lvl7pPr marL="5487223" indent="0">
              <a:buNone/>
              <a:defRPr sz="4001"/>
            </a:lvl7pPr>
            <a:lvl8pPr marL="6401760" indent="0">
              <a:buNone/>
              <a:defRPr sz="4001"/>
            </a:lvl8pPr>
            <a:lvl9pPr marL="7316297" indent="0">
              <a:buNone/>
              <a:defRPr sz="400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16635" y="14315390"/>
            <a:ext cx="6173153" cy="2146671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30" y="4267946"/>
            <a:ext cx="9259729" cy="12071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14429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515270" y="16953214"/>
            <a:ext cx="3258053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373488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829074" rtl="0" eaLnBrk="1" latinLnBrk="0" hangingPunct="1">
        <a:spcBef>
          <a:spcPct val="0"/>
        </a:spcBef>
        <a:buNone/>
        <a:defRPr kumimoji="1" sz="88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903" indent="-685903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6401" kern="1200">
          <a:solidFill>
            <a:schemeClr val="tx1"/>
          </a:solidFill>
          <a:latin typeface="+mn-lt"/>
          <a:ea typeface="+mn-ea"/>
          <a:cs typeface="+mn-cs"/>
        </a:defRPr>
      </a:lvl1pPr>
      <a:lvl2pPr marL="1486123" indent="-571586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5601" kern="1200">
          <a:solidFill>
            <a:schemeClr val="tx1"/>
          </a:solidFill>
          <a:latin typeface="+mn-lt"/>
          <a:ea typeface="+mn-ea"/>
          <a:cs typeface="+mn-cs"/>
        </a:defRPr>
      </a:lvl2pPr>
      <a:lvl3pPr marL="2286343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801" kern="1200">
          <a:solidFill>
            <a:schemeClr val="tx1"/>
          </a:solidFill>
          <a:latin typeface="+mn-lt"/>
          <a:ea typeface="+mn-ea"/>
          <a:cs typeface="+mn-cs"/>
        </a:defRPr>
      </a:lvl3pPr>
      <a:lvl4pPr marL="3200880" indent="-457269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4pPr>
      <a:lvl5pPr marL="4115417" indent="-457269" algn="l" defTabSz="1829074" rtl="0" eaLnBrk="1" latinLnBrk="0" hangingPunct="1">
        <a:spcBef>
          <a:spcPct val="20000"/>
        </a:spcBef>
        <a:buFont typeface="Arial" pitchFamily="34" charset="0"/>
        <a:buChar char="»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5pPr>
      <a:lvl6pPr marL="5029954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6pPr>
      <a:lvl7pPr marL="5944492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7pPr>
      <a:lvl8pPr marL="6859029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8pPr>
      <a:lvl9pPr marL="7773566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1pPr>
      <a:lvl2pPr marL="91453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2pPr>
      <a:lvl3pPr marL="1829074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3pPr>
      <a:lvl4pPr marL="2743611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4pPr>
      <a:lvl5pPr marL="3658149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5pPr>
      <a:lvl6pPr marL="4572686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6pPr>
      <a:lvl7pPr marL="5487223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7pPr>
      <a:lvl8pPr marL="640176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8pPr>
      <a:lvl9pPr marL="731629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/>
          <p:cNvSpPr txBox="1"/>
          <p:nvPr/>
        </p:nvSpPr>
        <p:spPr>
          <a:xfrm>
            <a:off x="1439015" y="7129053"/>
            <a:ext cx="7371681" cy="7901794"/>
          </a:xfrm>
          <a:prstGeom prst="rect">
            <a:avLst/>
          </a:prstGeom>
          <a:noFill/>
        </p:spPr>
        <p:txBody>
          <a:bodyPr wrap="square" lIns="174897" tIns="87447" rIns="174897" bIns="87447" rtlCol="0">
            <a:spAutoFit/>
          </a:bodyPr>
          <a:lstStyle/>
          <a:p>
            <a:pPr algn="ctr"/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【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開 催 日</a:t>
            </a:r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】</a:t>
            </a:r>
          </a:p>
          <a:p>
            <a:pPr algn="ctr"/>
            <a:r>
              <a:rPr lang="ja-JP" altLang="en-US" sz="3200" dirty="0">
                <a:latin typeface="HGSｺﾞｼｯｸE" pitchFamily="50" charset="-128"/>
                <a:ea typeface="HGSｺﾞｼｯｸE" pitchFamily="50" charset="-128"/>
              </a:rPr>
              <a:t>令和</a:t>
            </a:r>
            <a:r>
              <a:rPr lang="en-US" altLang="ja-JP" sz="3200" dirty="0">
                <a:latin typeface="HGSｺﾞｼｯｸE" pitchFamily="50" charset="-128"/>
                <a:ea typeface="HGSｺﾞｼｯｸE" pitchFamily="50" charset="-128"/>
              </a:rPr>
              <a:t>2</a:t>
            </a:r>
            <a:r>
              <a:rPr lang="ja-JP" altLang="en-US" sz="3200" dirty="0">
                <a:latin typeface="HGSｺﾞｼｯｸE" pitchFamily="50" charset="-128"/>
                <a:ea typeface="HGSｺﾞｼｯｸE" pitchFamily="50" charset="-128"/>
              </a:rPr>
              <a:t>年</a:t>
            </a:r>
            <a:r>
              <a:rPr lang="en-US" altLang="ja-JP" sz="3200" dirty="0">
                <a:latin typeface="HGSｺﾞｼｯｸE" pitchFamily="50" charset="-128"/>
                <a:ea typeface="HGSｺﾞｼｯｸE" pitchFamily="50" charset="-128"/>
              </a:rPr>
              <a:t>12</a:t>
            </a:r>
            <a:r>
              <a:rPr lang="ja-JP" altLang="en-US" sz="3200" dirty="0">
                <a:latin typeface="HGSｺﾞｼｯｸE" pitchFamily="50" charset="-128"/>
                <a:ea typeface="HGSｺﾞｼｯｸE" pitchFamily="50" charset="-128"/>
              </a:rPr>
              <a:t>月</a:t>
            </a:r>
            <a:r>
              <a:rPr lang="en-US" altLang="ja-JP" sz="3200" dirty="0">
                <a:latin typeface="HGSｺﾞｼｯｸE" pitchFamily="50" charset="-128"/>
                <a:ea typeface="HGSｺﾞｼｯｸE" pitchFamily="50" charset="-128"/>
              </a:rPr>
              <a:t>6</a:t>
            </a:r>
            <a:r>
              <a:rPr lang="ja-JP" altLang="en-US" sz="3200" dirty="0">
                <a:latin typeface="HGSｺﾞｼｯｸE" pitchFamily="50" charset="-128"/>
                <a:ea typeface="HGSｺﾞｼｯｸE" pitchFamily="50" charset="-128"/>
              </a:rPr>
              <a:t>日</a:t>
            </a:r>
            <a:r>
              <a:rPr lang="en-US" altLang="ja-JP" sz="3200" dirty="0">
                <a:latin typeface="HGSｺﾞｼｯｸE" pitchFamily="50" charset="-128"/>
                <a:ea typeface="HGSｺﾞｼｯｸE" pitchFamily="50" charset="-128"/>
              </a:rPr>
              <a:t>(</a:t>
            </a:r>
            <a:r>
              <a:rPr lang="ja-JP" altLang="en-US" sz="3200" dirty="0">
                <a:latin typeface="HGSｺﾞｼｯｸE" pitchFamily="50" charset="-128"/>
                <a:ea typeface="HGSｺﾞｼｯｸE" pitchFamily="50" charset="-128"/>
              </a:rPr>
              <a:t>日</a:t>
            </a:r>
            <a:r>
              <a:rPr lang="en-US" altLang="ja-JP" sz="3200" dirty="0">
                <a:latin typeface="HGSｺﾞｼｯｸE" pitchFamily="50" charset="-128"/>
                <a:ea typeface="HGSｺﾞｼｯｸE" pitchFamily="50" charset="-128"/>
              </a:rPr>
              <a:t>)</a:t>
            </a:r>
            <a:r>
              <a:rPr lang="en-US" altLang="ja-JP" sz="2800" dirty="0">
                <a:latin typeface="HGSｺﾞｼｯｸE" pitchFamily="50" charset="-128"/>
                <a:ea typeface="HGSｺﾞｼｯｸE" pitchFamily="50" charset="-128"/>
              </a:rPr>
              <a:t> </a:t>
            </a:r>
          </a:p>
          <a:p>
            <a:pPr algn="ctr"/>
            <a:r>
              <a:rPr lang="ja-JP" altLang="en-US" sz="2200" dirty="0">
                <a:latin typeface="HGSｺﾞｼｯｸE" pitchFamily="50" charset="-128"/>
                <a:ea typeface="HGSｺﾞｼｯｸE" pitchFamily="50" charset="-128"/>
              </a:rPr>
              <a:t>＊雨天決行</a:t>
            </a:r>
            <a:endParaRPr lang="en-US" altLang="ja-JP" sz="2200" dirty="0">
              <a:latin typeface="HGSｺﾞｼｯｸE" pitchFamily="50" charset="-128"/>
              <a:ea typeface="HGSｺﾞｼｯｸE" pitchFamily="50" charset="-128"/>
            </a:endParaRPr>
          </a:p>
          <a:p>
            <a:pPr algn="ctr"/>
            <a:endParaRPr lang="ja-JP" altLang="en-US" sz="2400" dirty="0">
              <a:latin typeface="HGSｺﾞｼｯｸE" pitchFamily="50" charset="-128"/>
              <a:ea typeface="HGSｺﾞｼｯｸE" pitchFamily="50" charset="-128"/>
            </a:endParaRPr>
          </a:p>
          <a:p>
            <a:pPr algn="ctr"/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【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開催時間</a:t>
            </a:r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】</a:t>
            </a:r>
          </a:p>
          <a:p>
            <a:pPr algn="ctr"/>
            <a:r>
              <a:rPr lang="ja-JP" altLang="en-US" sz="3200" dirty="0">
                <a:latin typeface="HGSｺﾞｼｯｸE" pitchFamily="50" charset="-128"/>
                <a:ea typeface="HGSｺﾞｼｯｸE" pitchFamily="50" charset="-128"/>
              </a:rPr>
              <a:t>午前</a:t>
            </a:r>
            <a:r>
              <a:rPr lang="en-US" altLang="ja-JP" sz="3200" dirty="0">
                <a:latin typeface="HGSｺﾞｼｯｸE" pitchFamily="50" charset="-128"/>
                <a:ea typeface="HGSｺﾞｼｯｸE" pitchFamily="50" charset="-128"/>
              </a:rPr>
              <a:t>8</a:t>
            </a:r>
            <a:r>
              <a:rPr lang="ja-JP" altLang="en-US" sz="3200" dirty="0">
                <a:latin typeface="HGSｺﾞｼｯｸE" pitchFamily="50" charset="-128"/>
                <a:ea typeface="HGSｺﾞｼｯｸE" pitchFamily="50" charset="-128"/>
              </a:rPr>
              <a:t>時</a:t>
            </a:r>
            <a:r>
              <a:rPr lang="en-US" altLang="ja-JP" sz="3200" dirty="0">
                <a:latin typeface="HGSｺﾞｼｯｸE" pitchFamily="50" charset="-128"/>
                <a:ea typeface="HGSｺﾞｼｯｸE" pitchFamily="50" charset="-128"/>
              </a:rPr>
              <a:t>30</a:t>
            </a:r>
            <a:r>
              <a:rPr lang="ja-JP" altLang="en-US" sz="3200" dirty="0">
                <a:latin typeface="HGSｺﾞｼｯｸE" pitchFamily="50" charset="-128"/>
                <a:ea typeface="HGSｺﾞｼｯｸE" pitchFamily="50" charset="-128"/>
              </a:rPr>
              <a:t>分～</a:t>
            </a:r>
            <a:endParaRPr lang="en-US" altLang="ja-JP" sz="3200" dirty="0">
              <a:latin typeface="HGSｺﾞｼｯｸE" pitchFamily="50" charset="-128"/>
              <a:ea typeface="HGSｺﾞｼｯｸE" pitchFamily="50" charset="-128"/>
            </a:endParaRPr>
          </a:p>
          <a:p>
            <a:pPr algn="ctr"/>
            <a:endParaRPr lang="ja-JP" altLang="en-US" sz="2400" dirty="0">
              <a:latin typeface="HGSｺﾞｼｯｸE" pitchFamily="50" charset="-128"/>
              <a:ea typeface="HGSｺﾞｼｯｸE" pitchFamily="50" charset="-128"/>
            </a:endParaRPr>
          </a:p>
          <a:p>
            <a:pPr algn="ctr"/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【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場     所</a:t>
            </a:r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】</a:t>
            </a:r>
          </a:p>
          <a:p>
            <a:pPr algn="ctr"/>
            <a:r>
              <a:rPr lang="ja-JP" altLang="en-US" sz="3200" dirty="0">
                <a:latin typeface="HGSｺﾞｼｯｸE" pitchFamily="50" charset="-128"/>
                <a:ea typeface="HGSｺﾞｼｯｸE" pitchFamily="50" charset="-128"/>
              </a:rPr>
              <a:t>世田谷ふれあいの森運動場など</a:t>
            </a:r>
            <a:endParaRPr lang="en-US" altLang="ja-JP" sz="3200" dirty="0">
              <a:latin typeface="HGSｺﾞｼｯｸE" pitchFamily="50" charset="-128"/>
              <a:ea typeface="HGSｺﾞｼｯｸE" pitchFamily="50" charset="-128"/>
            </a:endParaRPr>
          </a:p>
          <a:p>
            <a:pPr algn="ctr"/>
            <a:endParaRPr lang="ja-JP" altLang="en-US" sz="2400" dirty="0">
              <a:latin typeface="HGSｺﾞｼｯｸE" pitchFamily="50" charset="-128"/>
              <a:ea typeface="HGSｺﾞｼｯｸE" pitchFamily="50" charset="-128"/>
            </a:endParaRPr>
          </a:p>
          <a:p>
            <a:pPr algn="ctr"/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【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参加資格</a:t>
            </a:r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】</a:t>
            </a:r>
          </a:p>
          <a:p>
            <a:pPr algn="ctr"/>
            <a:r>
              <a:rPr lang="ja-JP" altLang="en-US" sz="3200" dirty="0">
                <a:latin typeface="HGSｺﾞｼｯｸE" pitchFamily="50" charset="-128"/>
                <a:ea typeface="HGSｺﾞｼｯｸE" pitchFamily="50" charset="-128"/>
              </a:rPr>
              <a:t>世田谷区に居住の健康な方</a:t>
            </a:r>
            <a:endParaRPr lang="en-US" altLang="ja-JP" sz="3200" dirty="0">
              <a:latin typeface="HGSｺﾞｼｯｸE" pitchFamily="50" charset="-128"/>
              <a:ea typeface="HGSｺﾞｼｯｸE" pitchFamily="50" charset="-128"/>
            </a:endParaRPr>
          </a:p>
          <a:p>
            <a:pPr algn="ctr"/>
            <a:endParaRPr lang="ja-JP" altLang="en-US" sz="2400" dirty="0">
              <a:latin typeface="HGSｺﾞｼｯｸE" pitchFamily="50" charset="-128"/>
              <a:ea typeface="HGSｺﾞｼｯｸE" pitchFamily="50" charset="-128"/>
            </a:endParaRPr>
          </a:p>
          <a:p>
            <a:pPr algn="ctr"/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【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参 加 費</a:t>
            </a:r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】</a:t>
            </a:r>
          </a:p>
          <a:p>
            <a:pPr algn="ctr"/>
            <a:r>
              <a:rPr lang="ja-JP" altLang="en-US" sz="3200" dirty="0">
                <a:latin typeface="HGSｺﾞｼｯｸE" pitchFamily="50" charset="-128"/>
                <a:ea typeface="HGSｺﾞｼｯｸE" pitchFamily="50" charset="-128"/>
              </a:rPr>
              <a:t>無料</a:t>
            </a:r>
          </a:p>
          <a:p>
            <a:endParaRPr lang="ja-JP" altLang="en-US" sz="2400" dirty="0">
              <a:latin typeface="HGSｺﾞｼｯｸE" pitchFamily="50" charset="-128"/>
              <a:ea typeface="HGSｺﾞｼｯｸE" pitchFamily="50" charset="-128"/>
            </a:endParaRPr>
          </a:p>
          <a:p>
            <a:pPr algn="ctr"/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【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申込方法</a:t>
            </a:r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】</a:t>
            </a:r>
            <a:endParaRPr lang="ja-JP" altLang="en-US" sz="24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en-US" altLang="ja-JP" sz="2800" dirty="0">
                <a:latin typeface="HGSｺﾞｼｯｸE" pitchFamily="50" charset="-128"/>
                <a:ea typeface="HGSｺﾞｼｯｸE" pitchFamily="50" charset="-128"/>
              </a:rPr>
              <a:t>11</a:t>
            </a:r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月</a:t>
            </a:r>
            <a:r>
              <a:rPr lang="en-US" altLang="ja-JP" sz="2800" dirty="0">
                <a:latin typeface="HGSｺﾞｼｯｸE" pitchFamily="50" charset="-128"/>
                <a:ea typeface="HGSｺﾞｼｯｸE" pitchFamily="50" charset="-128"/>
              </a:rPr>
              <a:t>29</a:t>
            </a:r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日</a:t>
            </a:r>
            <a:r>
              <a:rPr lang="en-US" altLang="ja-JP" sz="2800" dirty="0">
                <a:latin typeface="HGSｺﾞｼｯｸE" pitchFamily="50" charset="-128"/>
                <a:ea typeface="HGSｺﾞｼｯｸE" pitchFamily="50" charset="-128"/>
              </a:rPr>
              <a:t>(</a:t>
            </a:r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日</a:t>
            </a:r>
            <a:r>
              <a:rPr lang="en-US" altLang="ja-JP" sz="2800" dirty="0">
                <a:latin typeface="HGSｺﾞｼｯｸE" pitchFamily="50" charset="-128"/>
                <a:ea typeface="HGSｺﾞｼｯｸE" pitchFamily="50" charset="-128"/>
              </a:rPr>
              <a:t>)</a:t>
            </a:r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までに、ホームページまたは本館窓口でお申し込みください。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91033" y="16347498"/>
            <a:ext cx="95065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latin typeface="ＭＳ 明朝" pitchFamily="17" charset="-128"/>
                <a:ea typeface="ＭＳ 明朝" pitchFamily="17" charset="-128"/>
              </a:rPr>
              <a:t>地域スポーツ振興課</a:t>
            </a:r>
            <a:endParaRPr lang="en-US" altLang="ja-JP" sz="2800" b="1" dirty="0">
              <a:latin typeface="ＭＳ 明朝" pitchFamily="17" charset="-128"/>
              <a:ea typeface="ＭＳ 明朝" pitchFamily="17" charset="-128"/>
            </a:endParaRPr>
          </a:p>
          <a:p>
            <a:pPr algn="ctr"/>
            <a:r>
              <a:rPr lang="ja-JP" altLang="en-US" sz="2800" b="1" dirty="0">
                <a:latin typeface="ＭＳ 明朝" pitchFamily="17" charset="-128"/>
                <a:ea typeface="ＭＳ 明朝" pitchFamily="17" charset="-128"/>
              </a:rPr>
              <a:t>世田谷ふれあいマラソン大会</a:t>
            </a:r>
            <a:r>
              <a:rPr lang="en-US" altLang="ja-JP" sz="2800" b="1" dirty="0" smtClean="0">
                <a:latin typeface="ＭＳ 明朝" pitchFamily="17" charset="-128"/>
                <a:ea typeface="ＭＳ 明朝" pitchFamily="17" charset="-128"/>
              </a:rPr>
              <a:t>2020</a:t>
            </a:r>
            <a:r>
              <a:rPr lang="ja-JP" altLang="en-US" sz="2800" b="1" dirty="0" smtClean="0">
                <a:latin typeface="ＭＳ 明朝" pitchFamily="17" charset="-128"/>
                <a:ea typeface="ＭＳ 明朝" pitchFamily="17" charset="-128"/>
              </a:rPr>
              <a:t>事務局</a:t>
            </a:r>
            <a:endParaRPr lang="en-US" altLang="ja-JP" sz="2800" b="1" dirty="0">
              <a:latin typeface="ＭＳ 明朝" pitchFamily="17" charset="-128"/>
              <a:ea typeface="ＭＳ 明朝" pitchFamily="17" charset="-128"/>
            </a:endParaRPr>
          </a:p>
          <a:p>
            <a:pPr algn="ctr"/>
            <a:endParaRPr lang="ja-JP" altLang="en-US" sz="2800" b="1" dirty="0">
              <a:latin typeface="ＭＳ 明朝" pitchFamily="17" charset="-128"/>
              <a:ea typeface="ＭＳ 明朝" pitchFamily="17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07" y="821710"/>
            <a:ext cx="5080150" cy="97792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224" y="2375791"/>
            <a:ext cx="3772012" cy="2806783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439017" y="4151806"/>
            <a:ext cx="7371681" cy="3038924"/>
          </a:xfrm>
          <a:prstGeom prst="rect">
            <a:avLst/>
          </a:prstGeom>
          <a:solidFill>
            <a:schemeClr val="bg1"/>
          </a:solidFill>
          <a:ln w="76200">
            <a:noFill/>
          </a:ln>
        </p:spPr>
        <p:txBody>
          <a:bodyPr wrap="square" lIns="174897" tIns="87447" rIns="174897" bIns="87447" rtlCol="0" anchor="ctr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00B0F0"/>
                </a:solidFill>
                <a:latin typeface="ＭＳ 明朝" pitchFamily="17" charset="-128"/>
                <a:ea typeface="ＭＳ 明朝" pitchFamily="17" charset="-128"/>
              </a:rPr>
              <a:t>スポーツで区民相互の交流を深めよう！</a:t>
            </a:r>
          </a:p>
          <a:p>
            <a:pPr algn="ctr"/>
            <a:r>
              <a:rPr lang="ja-JP" altLang="en-US" sz="5400" b="1" dirty="0">
                <a:solidFill>
                  <a:schemeClr val="accent6"/>
                </a:solidFill>
                <a:latin typeface="HGｺﾞｼｯｸE" pitchFamily="49" charset="-128"/>
                <a:ea typeface="HGｺﾞｼｯｸE" pitchFamily="49" charset="-128"/>
              </a:rPr>
              <a:t>世田谷</a:t>
            </a:r>
            <a:endParaRPr lang="en-US" altLang="ja-JP" sz="5400" b="1" dirty="0">
              <a:solidFill>
                <a:schemeClr val="accent6"/>
              </a:solidFill>
              <a:latin typeface="HGｺﾞｼｯｸE" pitchFamily="49" charset="-128"/>
              <a:ea typeface="HGｺﾞｼｯｸE" pitchFamily="49" charset="-128"/>
            </a:endParaRPr>
          </a:p>
          <a:p>
            <a:pPr algn="ctr"/>
            <a:r>
              <a:rPr lang="ja-JP" altLang="en-US" sz="5400" b="1" dirty="0">
                <a:solidFill>
                  <a:schemeClr val="accent6"/>
                </a:solidFill>
                <a:latin typeface="HGｺﾞｼｯｸE" pitchFamily="49" charset="-128"/>
                <a:ea typeface="HGｺﾞｼｯｸE" pitchFamily="49" charset="-128"/>
              </a:rPr>
              <a:t>ふれあいマラソン大会</a:t>
            </a:r>
            <a:endParaRPr lang="en-US" altLang="ja-JP" sz="5400" b="1" dirty="0">
              <a:solidFill>
                <a:schemeClr val="accent6"/>
              </a:solidFill>
              <a:latin typeface="HGｺﾞｼｯｸE" pitchFamily="49" charset="-128"/>
              <a:ea typeface="HGｺﾞｼｯｸE" pitchFamily="49" charset="-128"/>
            </a:endParaRPr>
          </a:p>
          <a:p>
            <a:pPr algn="ctr"/>
            <a:r>
              <a:rPr lang="ja-JP" altLang="en-US" sz="5400" b="1" dirty="0">
                <a:solidFill>
                  <a:schemeClr val="accent6"/>
                </a:solidFill>
                <a:latin typeface="HGｺﾞｼｯｸE" pitchFamily="49" charset="-128"/>
                <a:ea typeface="HGｺﾞｼｯｸE" pitchFamily="49" charset="-128"/>
              </a:rPr>
              <a:t>２０２０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101</Words>
  <Application>Microsoft Office PowerPoint</Application>
  <PresentationFormat>ユーザー設定</PresentationFormat>
  <Paragraphs>25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HGSｺﾞｼｯｸE</vt:lpstr>
      <vt:lpstr>HGSｺﾞｼｯｸM</vt:lpstr>
      <vt:lpstr>HGｺﾞｼｯｸE</vt:lpstr>
      <vt:lpstr>ＭＳ Ｐゴシック</vt:lpstr>
      <vt:lpstr>ＭＳ 明朝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PARSLEY</dc:creator>
  <cp:lastModifiedBy>0000016438960</cp:lastModifiedBy>
  <cp:revision>61</cp:revision>
  <cp:lastPrinted>2011-10-28T05:17:30Z</cp:lastPrinted>
  <dcterms:created xsi:type="dcterms:W3CDTF">2011-03-09T06:43:32Z</dcterms:created>
  <dcterms:modified xsi:type="dcterms:W3CDTF">2020-09-25T02:04:46Z</dcterms:modified>
</cp:coreProperties>
</file>